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477E536E-D158-4C9B-32A1-5C2E49995D42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4EC4139C-C8DD-88AC-99B3-552CA2B9C395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157F125-AAC9-6374-F679-E02E40EC7216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8770DEF5-4E50-6B7A-03D0-9FE69DCC804B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48AAC740-1563-4CAC-D881-54B1CC89445A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A73241C-0B78-FCFA-60E1-11D9C6620844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EB5824E5-58C8-478D-2D0B-36F73B47D9FB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986C6E49-331B-9473-66C2-1B60722053A9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E73FC80C-29C2-4BDD-5D0C-5950FA65675E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B862F37F-A573-319A-1C48-556E9DAC5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69E970-B2E2-4D8D-83F4-98272C01D0C9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055A5A38-3D7B-35FC-D946-010B338C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09623E87-0FE1-FF15-A516-F6032C4C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894FC-7D6A-4E2A-89D2-3C66C65A9A1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3270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8D3AA5F-7035-56F3-572E-090DD044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E6DF-3B57-44DA-ADCB-54C7FFD4AC6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F5D2909-80FC-065D-E568-94F86A467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7387CCDB-9385-C0C5-0C06-880F2C09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9A7E1-DAFF-4BA6-8F9F-A6143DBB029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3283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8F65B13-D62A-E705-B240-6B2B55EC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71F3-2C56-4C22-8832-B7BBCB55E18E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5C02BFC-6759-7329-19DC-4BB19BB6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CA60A88-BA45-92DF-BFB8-1DE0C048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E784F-5755-4FAB-8B54-D3ADABA9CBE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7735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68095EF-CA6F-F028-ADE1-7A2D1CFED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1FC7D-88BA-4358-AF8E-5A7FAA31270A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5AB76A0-0C14-D706-80A4-EDF867ED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489DE2B-8537-482B-9049-3882AF39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25F5B-E33E-4F61-8A0A-B0B7F60C4B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7518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F525788A-5B20-557E-35F9-A9BC0C8B7843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B02795D2-93D6-94C5-D2B6-E6A7ABFEA20C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B3E405DA-683C-EE9E-3708-CE963F2E4520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841A6EAE-45A1-2504-E721-3B953262271D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5B8B0685-E764-9B75-3CFE-6D557016770B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D287D2FC-FEAC-8FAA-7686-419973FAB73A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1D43F2F9-1669-F0D8-DCDC-D509BB65875D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CFE5AC1F-B001-77D0-09B7-E66E85D82FE2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751FECEE-CFA2-AE67-E738-642F63E7D1D8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3286955A-80C8-3AE6-3EDE-A17E112A42BB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1C8D7548-3D0C-1772-2C27-7C066729EF8D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060412A2-2573-C195-58AE-BE1148ABD108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D111006B-797F-6A4B-B328-73960C9B5F6B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2F4EADDB-224E-F88B-827B-1C5E28547459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99796219-6FC2-5F35-13E7-EBA0B1FABFD4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D8F2B652-9B5C-7E0E-86C6-458BE2857474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5A56A444-1A96-D3DA-9718-5FAF971AA725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3CAB4E39-BB18-2666-EE1B-F172481F022F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E20A2D1F-4668-9655-23D7-A22C29698CD6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A2A0C5C9-EFBF-B507-5B10-6B041F7D3ACD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26E87721-E622-29EC-AC5F-70630C28C1AC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45E844CE-A401-D4D8-4A0E-F4580DCA5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2EE73C-1224-49BA-8ECB-E9DA5979C45A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45A96C6-AAA1-90B1-EB61-A3562BAD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75664BF-1593-C00A-1113-9C438321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81F08-A429-42F6-A32C-4B75C1630E4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2251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B6E9E-85CA-27B6-5C81-5C37A9C1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DBC6D4-F3F3-4C38-958C-9C498DA82FF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4C4A0-E93A-237A-5769-9DF7DF88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F3079-6FEB-90D2-BCDA-E230C904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CD853-6573-4872-A095-E777633EE09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0597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8CD45C7E-EB5B-F837-1F18-6DD8DBA3EB86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6CB3D300-00D5-F5AE-2F5A-14108E78E3FF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9D52EF5C-A0DB-49A7-A02A-8EEF4DA028A7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734AB3E9-C7B3-3E90-E08D-AA641A2AB5D3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E6E0C927-F662-ACA9-C6AA-0A45F57C843D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92C23034-6F0D-3731-B182-69DA527DAF91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6E8686DE-2612-51F5-D1C9-C2040A554545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DD4BAB9D-7A46-213C-4F6C-2461F50977EA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802A7580-8CA6-8E19-5D33-8B4CCB088790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43F81473-970F-975A-8F3B-3B11BB7E9D65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91FB70C7-36FC-E578-C5C1-EE13DF6A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0DAC29-5430-42B3-A0B3-2D16F1150417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76B11351-B0A5-8CC8-7081-B817AD4D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819F0D26-AC2A-4487-81CF-D1207F16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7097D-7BC0-422F-98EB-CDD36D14440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7188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C29F867-C32E-5AFB-B684-5635C905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820E-B481-4D95-9D92-65F04D543AC3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8944A2B-0269-1E83-AEA9-DE191D39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07C385B9-9524-7E8D-C605-70548C66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BC3D1-16D3-412B-9F27-BD32F90E3A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508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53901-9C5C-BC57-F4E7-E61A1EB6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4C5F9D-21ED-43CC-BE8B-DA33B1B56B3F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754B6-1AA1-CA15-E461-F0B28ADA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EF157-E275-37AA-11ED-62CBAE12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42237-93CF-430F-84F7-2333554327F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3559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720DDF1-F23C-2B9E-9727-81C62116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F705-7187-4B75-B28D-5420FDF3187B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91FF4EB-71E8-1D3C-51E3-654BEA03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3EFE5AC4-8D16-CD75-470D-69130AE0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49D63-10FB-4464-AA57-6378D9F1EB3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7782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AE7A9420-FF87-35F8-A331-2133AC02EF29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1394B9CF-43F9-DFDD-62EC-E77B48B77334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1AD11865-057F-097A-9D74-6A819D29ADB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031ABB6B-4A40-F2FC-2E89-B03968F71B5A}"/>
                </a:ext>
              </a:extLst>
            </p:cNvPr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28904AB3-2970-BBD2-CA06-3BE8004F5422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058E979A-79AD-F973-409B-F78D46783CB0}"/>
                </a:ext>
              </a:extLst>
            </p:cNvPr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EEACCE5C-F460-E3D9-F6F6-AAC5DB73F55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C4949BB3-AF04-F427-E171-C7B1C1E0B55F}"/>
                </a:ext>
              </a:extLst>
            </p:cNvPr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54F2ED06-7007-1405-857C-888B0DF53FF0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0E2F987F-A797-26C8-4179-2268021A5597}"/>
                </a:ext>
              </a:extLst>
            </p:cNvPr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A3144E48-67B3-F038-7C50-71FC64F9DAF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BBF959D9-B301-434D-92DE-AA1E9332388B}"/>
                </a:ext>
              </a:extLst>
            </p:cNvPr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B69EA7F9-51B9-D412-DE91-47EFFE0528F5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6D32E8DA-93EA-48E8-5EA8-5EC5EEFEB1AD}"/>
                </a:ext>
              </a:extLst>
            </p:cNvPr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0A3C3551-E22C-D7ED-DDBC-46FCAFBA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0C614F-CDA9-491D-A9A9-0FABF4D08F2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1E4E8B2D-234E-78FE-81B0-036BFF0E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01191D0D-C503-B0C8-3DAB-5F8FA17A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AC7CCF15-D912-47FC-9246-BB91B3AE2F1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6974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EAB561-0CC4-730C-6826-C282047B58EA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32CFFD-02F7-D1F2-B41E-321622E6A62C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DD5AC3-8CF7-9189-44C1-F3D3F5205336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D97997-FCD8-A9E6-D4ED-8F6E699FC197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632619-71A7-CFD4-DEAB-B470D18184BE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724D5-655D-0FC6-4D2F-2F30353B4BF7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48A25E-E942-D86C-FDE1-BC68A877D809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A3902-B8FA-0B10-97FF-C82117898BDB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4C1D6B-6145-A7B4-9109-A539AD847ADC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D88310E2-E9DE-8172-1EF4-31D0490C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10FA019F-D93E-49BF-600D-A1E4809C11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A570A94-0033-5532-6531-3D154F168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1D90EF6-0222-4354-8ADB-16D11B22A3C7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2831F-E771-068D-0791-0B3A08B0A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6A41485-41D6-804C-33BF-6C40138F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0A322CEF-0AB6-4F93-BEC0-EC182427DDF0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25" r:id="rId2"/>
    <p:sldLayoutId id="2147483831" r:id="rId3"/>
    <p:sldLayoutId id="2147483832" r:id="rId4"/>
    <p:sldLayoutId id="2147483833" r:id="rId5"/>
    <p:sldLayoutId id="2147483826" r:id="rId6"/>
    <p:sldLayoutId id="2147483834" r:id="rId7"/>
    <p:sldLayoutId id="2147483827" r:id="rId8"/>
    <p:sldLayoutId id="2147483835" r:id="rId9"/>
    <p:sldLayoutId id="2147483828" r:id="rId10"/>
    <p:sldLayoutId id="21474838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energovedator.szm.sk/energo/energ02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AEDDC9-A831-F0F5-A86B-B524E6EEF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2. PALIVO budúcnosti</a:t>
            </a: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D29F30D7-0520-AF98-0155-6BA903C2F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97D43E2B-70CA-8BC4-50DF-FCEA66AC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6578-0797-2048-B83D-958A7EE0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k-SK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73EAFCB-D6E3-3F0A-658A-126E1C9DD3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188" y="500063"/>
          <a:ext cx="8572500" cy="59293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3110">
                <a:tc>
                  <a:txBody>
                    <a:bodyPr/>
                    <a:lstStyle/>
                    <a:p>
                      <a:pPr algn="l" fontAlgn="b"/>
                      <a:r>
                        <a:rPr kumimoji="0" lang="sk-SK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k-SK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k-SK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DMFC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k-SK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MCFC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k-SK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PAFC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k-SK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PEMFC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sk-SK" sz="200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126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elektrolyt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hydroxid draselný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polymérová membrána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zásaditý tekutý uhličitan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kyselina fosforečná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membrána na výmenu iónov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keramika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1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operačná teplota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60-90°C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60-130°C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650°C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200°C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80°C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1000°C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11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elektrický výkon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20 kW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10 kW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 1000 kW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 50 kW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250 kW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sk-SK" sz="2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 200 kW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856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/>
                        <a:t>aplikácie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/>
                        <a:t>ponorky, vesmírne lode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/>
                        <a:t>prenosné aplikácie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/>
                        <a:t>elektráreň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/>
                        <a:t>elektráreň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/>
                        <a:t>vozidlá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u="none" strike="noStrike" dirty="0"/>
                        <a:t>elektráreň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E6BBF-C155-4406-C470-6229FF36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18435" name="Content Placeholder 5" descr="Image_90_Xcellsis-Zebus-Ballard400x2.jpg">
            <a:extLst>
              <a:ext uri="{FF2B5EF4-FFF2-40B4-BE49-F238E27FC236}">
                <a16:creationId xmlns:a16="http://schemas.microsoft.com/office/drawing/2014/main" id="{5217BE28-C24C-CC15-AEEF-B6A1B1DAEA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438" y="2751138"/>
            <a:ext cx="3810000" cy="256222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1262F-69A8-E118-F917-12087BE3E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571625"/>
            <a:ext cx="4038600" cy="47244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V septembri 1999 predstavila autobus firma „XCELLSIS Fuel Cell Engines“ (patrí pod Ballard co.)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Motor P4 je až o 2000 kg ľahší ako jeho predchodca  P3, ktorý bol tesatovaný  vo Vancouvri a v Chicagu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Momentálne jazdí v Palm Springs v Kalifornii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60ABC-A4C1-92F9-62B0-1C7555CA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19459" name="Content Placeholder 4" descr="Image_45_PSI-Geneva-600-321_web.jpg">
            <a:extLst>
              <a:ext uri="{FF2B5EF4-FFF2-40B4-BE49-F238E27FC236}">
                <a16:creationId xmlns:a16="http://schemas.microsoft.com/office/drawing/2014/main" id="{2D241F9B-8674-6801-42A1-8C5981AB4B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785938"/>
            <a:ext cx="3871912" cy="2071687"/>
          </a:xfrm>
        </p:spPr>
      </p:pic>
      <p:sp>
        <p:nvSpPr>
          <p:cNvPr id="19460" name="Content Placeholder 3">
            <a:extLst>
              <a:ext uri="{FF2B5EF4-FFF2-40B4-BE49-F238E27FC236}">
                <a16:creationId xmlns:a16="http://schemas.microsoft.com/office/drawing/2014/main" id="{570107A0-35C1-109D-E252-CF40B3134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802187"/>
          </a:xfrm>
        </p:spPr>
        <p:txBody>
          <a:bodyPr/>
          <a:lstStyle/>
          <a:p>
            <a:pPr eaLnBrk="1" hangingPunct="1"/>
            <a:r>
              <a:rPr lang="sk-SK" altLang="sk-SK"/>
              <a:t>Volkswagen Bora Hy-Power </a:t>
            </a:r>
          </a:p>
          <a:p>
            <a:pPr eaLnBrk="1" hangingPunct="1"/>
            <a:r>
              <a:rPr lang="sk-SK" altLang="sk-SK"/>
              <a:t>Vyvinutý konzorciom pod vedením švajčiarskym „Paul Scherrer Institute“ </a:t>
            </a:r>
          </a:p>
          <a:p>
            <a:pPr eaLnBrk="1" hangingPunct="1"/>
            <a:r>
              <a:rPr lang="sk-SK" altLang="sk-SK"/>
              <a:t>Cestné testy v Alpách úspešne zvládlo v Januári 2002</a:t>
            </a:r>
          </a:p>
          <a:p>
            <a:pPr eaLnBrk="1" hangingPunct="1"/>
            <a:r>
              <a:rPr lang="sk-SK" altLang="sk-SK"/>
              <a:t>Detail PEMFC</a:t>
            </a:r>
          </a:p>
        </p:txBody>
      </p:sp>
      <p:pic>
        <p:nvPicPr>
          <p:cNvPr id="19461" name="Picture 7" descr="Image_51_PSI-HyPower-Detail600-450.jpg">
            <a:extLst>
              <a:ext uri="{FF2B5EF4-FFF2-40B4-BE49-F238E27FC236}">
                <a16:creationId xmlns:a16="http://schemas.microsoft.com/office/drawing/2014/main" id="{944F98BE-ECAE-8886-B4FB-E991A0073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37861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C79A-ABA4-2A89-04C5-D40116FC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0483" name="Content Placeholder 4" descr="Image_174_Gillis2600402.jpg">
            <a:extLst>
              <a:ext uri="{FF2B5EF4-FFF2-40B4-BE49-F238E27FC236}">
                <a16:creationId xmlns:a16="http://schemas.microsoft.com/office/drawing/2014/main" id="{9E19BAFB-7731-2C16-A6D8-2C8F26CEBA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2679700"/>
            <a:ext cx="4038600" cy="27066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45351-DC9D-455B-5ADB-7148C0574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500188"/>
            <a:ext cx="4202112" cy="4795837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Vysokozdvižný vozík armády USA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Vyvinutý v roku 1960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Hybridný motor- palivový článok/batérie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4 x 1 kW , typ PAFC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Od Engelhard Industries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Články sú pod vodičovým sedadlom, vodík je v nádržiach vzadu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E10F-F9FA-DEB0-1546-4B179764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1507" name="Content Placeholder 4" descr="GX_flag400M.gif">
            <a:extLst>
              <a:ext uri="{FF2B5EF4-FFF2-40B4-BE49-F238E27FC236}">
                <a16:creationId xmlns:a16="http://schemas.microsoft.com/office/drawing/2014/main" id="{12EA16B2-2EE2-FD61-C325-EAB22AD6D0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2643188"/>
            <a:ext cx="3678238" cy="2428875"/>
          </a:xfrm>
        </p:spPr>
      </p:pic>
      <p:sp>
        <p:nvSpPr>
          <p:cNvPr id="21508" name="Content Placeholder 3">
            <a:extLst>
              <a:ext uri="{FF2B5EF4-FFF2-40B4-BE49-F238E27FC236}">
                <a16:creationId xmlns:a16="http://schemas.microsoft.com/office/drawing/2014/main" id="{6D0F16B2-8899-1312-37C7-83D4A8F46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11. Júna 2008 New York power authority  vybral spoločnosť UTC power na dodávku 12 palivových článkov, celkový výkon 4,8 MW pre World Trade center v dolnom Manhattane</a:t>
            </a:r>
          </a:p>
          <a:p>
            <a:pPr eaLnBrk="1" hangingPunct="1"/>
            <a:r>
              <a:rPr lang="sk-SK" altLang="sk-SK"/>
              <a:t>PureCell® Model 400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3EFD-CE9B-FF88-7048-F1301AF3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2531" name="Content Placeholder 4" descr="Image_67_PC25s-Alaska-UTC-600-450_web.jpg">
            <a:extLst>
              <a:ext uri="{FF2B5EF4-FFF2-40B4-BE49-F238E27FC236}">
                <a16:creationId xmlns:a16="http://schemas.microsoft.com/office/drawing/2014/main" id="{77D199C4-C6A1-FB48-759E-4D2494C74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2519363"/>
            <a:ext cx="4038600" cy="3028950"/>
          </a:xfrm>
        </p:spPr>
      </p:pic>
      <p:sp>
        <p:nvSpPr>
          <p:cNvPr id="22532" name="Content Placeholder 3">
            <a:extLst>
              <a:ext uri="{FF2B5EF4-FFF2-40B4-BE49-F238E27FC236}">
                <a16:creationId xmlns:a16="http://schemas.microsoft.com/office/drawing/2014/main" id="{B874C2D9-3530-7BF4-7B06-C78247FE5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UTC Fuel Cells PC25s v Anchorage, Alaska</a:t>
            </a:r>
          </a:p>
          <a:p>
            <a:pPr eaLnBrk="1" hangingPunct="1"/>
            <a:r>
              <a:rPr lang="sk-SK" altLang="sk-SK"/>
              <a:t>5 palivových článkov poskytuje energiu pre poštové stredisko na Aljaške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EF6A-5A42-FC29-3A60-BE7C3FE9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3555" name="Content Placeholder 4" descr="Image_232_efc_betaunit600.jpg">
            <a:extLst>
              <a:ext uri="{FF2B5EF4-FFF2-40B4-BE49-F238E27FC236}">
                <a16:creationId xmlns:a16="http://schemas.microsoft.com/office/drawing/2014/main" id="{16F1915C-5340-65EC-6586-4AC1710B2E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2487613"/>
            <a:ext cx="4038600" cy="3090862"/>
          </a:xfrm>
        </p:spPr>
      </p:pic>
      <p:sp>
        <p:nvSpPr>
          <p:cNvPr id="23556" name="Content Placeholder 3">
            <a:extLst>
              <a:ext uri="{FF2B5EF4-FFF2-40B4-BE49-F238E27FC236}">
                <a16:creationId xmlns:a16="http://schemas.microsoft.com/office/drawing/2014/main" id="{8ED39DE4-9F27-3A1D-A293-BE8D1ADB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efc 1.5kW PEM prototyp</a:t>
            </a:r>
          </a:p>
          <a:p>
            <a:pPr eaLnBrk="1" hangingPunct="1"/>
            <a:r>
              <a:rPr lang="en-US" altLang="sk-SK"/>
              <a:t>Eur</a:t>
            </a:r>
            <a:r>
              <a:rPr lang="sk-SK" altLang="sk-SK"/>
              <a:t>ópsky</a:t>
            </a:r>
            <a:r>
              <a:rPr lang="en-US" altLang="sk-SK"/>
              <a:t> </a:t>
            </a:r>
            <a:r>
              <a:rPr lang="sk-SK" altLang="sk-SK"/>
              <a:t>palivový článok</a:t>
            </a:r>
            <a:r>
              <a:rPr lang="en-US" altLang="sk-SK"/>
              <a:t> (efc) </a:t>
            </a:r>
            <a:endParaRPr lang="sk-SK" altLang="sk-SK"/>
          </a:p>
          <a:p>
            <a:pPr eaLnBrk="1" hangingPunct="1"/>
            <a:r>
              <a:rPr lang="en-US" altLang="sk-SK"/>
              <a:t>1,5kW </a:t>
            </a:r>
            <a:endParaRPr lang="sk-SK" altLang="sk-SK"/>
          </a:p>
          <a:p>
            <a:pPr eaLnBrk="1" hangingPunct="1"/>
            <a:r>
              <a:rPr lang="en-US" altLang="sk-SK"/>
              <a:t>prototypPEM beta unit</a:t>
            </a:r>
            <a:endParaRPr lang="sk-SK" altLang="sk-SK"/>
          </a:p>
          <a:p>
            <a:pPr eaLnBrk="1" hangingPunct="1"/>
            <a:r>
              <a:rPr lang="en-US" altLang="sk-SK"/>
              <a:t>pre</a:t>
            </a:r>
            <a:r>
              <a:rPr lang="sk-SK" altLang="sk-SK"/>
              <a:t>z</a:t>
            </a:r>
            <a:r>
              <a:rPr lang="en-US" altLang="sk-SK"/>
              <a:t>ent</a:t>
            </a:r>
            <a:r>
              <a:rPr lang="sk-SK" altLang="sk-SK"/>
              <a:t>ovaný</a:t>
            </a:r>
            <a:r>
              <a:rPr lang="en-US" altLang="sk-SK"/>
              <a:t> </a:t>
            </a:r>
            <a:r>
              <a:rPr lang="sk-SK" altLang="sk-SK"/>
              <a:t>v roku</a:t>
            </a:r>
            <a:r>
              <a:rPr lang="en-US" altLang="sk-SK"/>
              <a:t> 2003 </a:t>
            </a:r>
            <a:endParaRPr lang="sk-SK" altLang="sk-SK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D9BC-0E5A-7FEF-72FF-91888812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4579" name="Content Placeholder 4" descr="Image_354_toshibalaptop600.jpg">
            <a:extLst>
              <a:ext uri="{FF2B5EF4-FFF2-40B4-BE49-F238E27FC236}">
                <a16:creationId xmlns:a16="http://schemas.microsoft.com/office/drawing/2014/main" id="{F1D5D651-22F3-4F32-6D64-70E4723A17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2690813"/>
            <a:ext cx="4038600" cy="2684462"/>
          </a:xfrm>
        </p:spPr>
      </p:pic>
      <p:sp>
        <p:nvSpPr>
          <p:cNvPr id="24580" name="Content Placeholder 3">
            <a:extLst>
              <a:ext uri="{FF2B5EF4-FFF2-40B4-BE49-F238E27FC236}">
                <a16:creationId xmlns:a16="http://schemas.microsoft.com/office/drawing/2014/main" id="{A1B01E09-B10C-57F8-EE91-9E6A149AE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Toshiba DMFC laptop</a:t>
            </a:r>
          </a:p>
          <a:p>
            <a:pPr eaLnBrk="1" hangingPunct="1"/>
            <a:r>
              <a:rPr lang="sk-SK" altLang="sk-SK"/>
              <a:t>Prezentované na CeBite v roku 2004</a:t>
            </a:r>
          </a:p>
          <a:p>
            <a:pPr eaLnBrk="1" hangingPunct="1"/>
            <a:r>
              <a:rPr lang="sk-SK" altLang="sk-SK"/>
              <a:t>Palivom je metanolovo- kyslíkový mix</a:t>
            </a:r>
          </a:p>
          <a:p>
            <a:pPr eaLnBrk="1" hangingPunct="1"/>
            <a:r>
              <a:rPr lang="sk-SK" altLang="sk-SK"/>
              <a:t>Hustota energie je 5x väčšia ako pri iónovo- lítiovej batérii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3E05-8346-1295-4FE7-8DE17539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5603" name="Content Placeholder 6" descr="nec.JPG">
            <a:extLst>
              <a:ext uri="{FF2B5EF4-FFF2-40B4-BE49-F238E27FC236}">
                <a16:creationId xmlns:a16="http://schemas.microsoft.com/office/drawing/2014/main" id="{E14C5F69-1732-988B-D292-EF7E04F98C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2357438"/>
            <a:ext cx="3789363" cy="3286125"/>
          </a:xfrm>
        </p:spPr>
      </p:pic>
      <p:sp>
        <p:nvSpPr>
          <p:cNvPr id="25604" name="Content Placeholder 3">
            <a:extLst>
              <a:ext uri="{FF2B5EF4-FFF2-40B4-BE49-F238E27FC236}">
                <a16:creationId xmlns:a16="http://schemas.microsoft.com/office/drawing/2014/main" id="{C24F95D6-9DA8-C890-7B0C-51964B752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NEC laptop s integrovaným DMFC článkom</a:t>
            </a:r>
          </a:p>
          <a:p>
            <a:pPr eaLnBrk="1" hangingPunct="1"/>
            <a:r>
              <a:rPr lang="sk-SK" altLang="sk-SK"/>
              <a:t>Júl 2003</a:t>
            </a:r>
          </a:p>
          <a:p>
            <a:pPr eaLnBrk="1" hangingPunct="1"/>
            <a:r>
              <a:rPr lang="sk-SK" altLang="sk-SK"/>
              <a:t>Priemerný výkon 14 W</a:t>
            </a:r>
          </a:p>
          <a:p>
            <a:pPr eaLnBrk="1" hangingPunct="1"/>
            <a:r>
              <a:rPr lang="sk-SK" altLang="sk-SK"/>
              <a:t>Snaha o dosiahnutie celkového operačného času 40 hodín</a:t>
            </a:r>
          </a:p>
          <a:p>
            <a:pPr eaLnBrk="1" hangingPunct="1"/>
            <a:endParaRPr lang="sk-SK" alt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8E69-7FC8-9C3B-9C06-7EBF06385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6627" name="Content Placeholder 4" descr="Image_254_MTUHotModuleSchematic600431.jpg">
            <a:extLst>
              <a:ext uri="{FF2B5EF4-FFF2-40B4-BE49-F238E27FC236}">
                <a16:creationId xmlns:a16="http://schemas.microsoft.com/office/drawing/2014/main" id="{F08DC041-9FAC-59C2-73C5-3481CC5EF8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785938"/>
            <a:ext cx="5354637" cy="3846512"/>
          </a:xfrm>
        </p:spPr>
      </p:pic>
      <p:sp>
        <p:nvSpPr>
          <p:cNvPr id="26628" name="Content Placeholder 3">
            <a:extLst>
              <a:ext uri="{FF2B5EF4-FFF2-40B4-BE49-F238E27FC236}">
                <a16:creationId xmlns:a16="http://schemas.microsoft.com/office/drawing/2014/main" id="{04547F97-AC38-2351-505D-DFEE8768B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0750" y="1714500"/>
            <a:ext cx="2857500" cy="4000500"/>
          </a:xfrm>
        </p:spPr>
        <p:txBody>
          <a:bodyPr/>
          <a:lstStyle/>
          <a:p>
            <a:pPr eaLnBrk="1" hangingPunct="1"/>
            <a:r>
              <a:rPr lang="sk-SK" altLang="sk-SK"/>
              <a:t>MCFC</a:t>
            </a:r>
          </a:p>
          <a:p>
            <a:pPr eaLnBrk="1" hangingPunct="1"/>
            <a:r>
              <a:rPr lang="sk-SK" altLang="sk-SK"/>
              <a:t>Iba 3 komponenty</a:t>
            </a:r>
          </a:p>
          <a:p>
            <a:pPr eaLnBrk="1" hangingPunct="1"/>
            <a:r>
              <a:rPr lang="sk-SK" altLang="sk-SK"/>
              <a:t>Hlavná turbína</a:t>
            </a:r>
          </a:p>
          <a:p>
            <a:pPr eaLnBrk="1" hangingPunct="1"/>
            <a:r>
              <a:rPr lang="sk-SK" altLang="sk-SK"/>
              <a:t>Čistič plynu</a:t>
            </a:r>
          </a:p>
          <a:p>
            <a:pPr eaLnBrk="1" hangingPunct="1"/>
            <a:r>
              <a:rPr lang="sk-SK" altLang="sk-SK"/>
              <a:t>Kontrolný panel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7B91-187E-8546-FE4F-520CF8AE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Model vozidla budúcnosti</a:t>
            </a:r>
          </a:p>
        </p:txBody>
      </p:sp>
      <p:pic>
        <p:nvPicPr>
          <p:cNvPr id="9219" name="Picture 2" descr="\\Xeon\kvant\STREDISKO_1\Veda pre zivot\ExponatyCDRtvorba\02PalivCla\Podklady\2050_1.jpg">
            <a:extLst>
              <a:ext uri="{FF2B5EF4-FFF2-40B4-BE49-F238E27FC236}">
                <a16:creationId xmlns:a16="http://schemas.microsoft.com/office/drawing/2014/main" id="{308465D5-1D37-3A6E-62C5-B6C094506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5863" y="1784350"/>
            <a:ext cx="7229475" cy="45720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56BC7-A992-B704-08C4-0D9D05A4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7651" name="Content Placeholder 4" descr="Image_71_Space-Shuttle-fuel-cell_web.jpg">
            <a:extLst>
              <a:ext uri="{FF2B5EF4-FFF2-40B4-BE49-F238E27FC236}">
                <a16:creationId xmlns:a16="http://schemas.microsoft.com/office/drawing/2014/main" id="{22D0C9DB-77D7-BB0F-FE07-727BF7F51E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2790825"/>
            <a:ext cx="4038600" cy="2484438"/>
          </a:xfrm>
        </p:spPr>
      </p:pic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id="{2AC0AAE1-0EF5-A1BF-9834-B44F5A381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AFC elekráreň pre vesmírne lode</a:t>
            </a:r>
          </a:p>
          <a:p>
            <a:pPr eaLnBrk="1" hangingPunct="1"/>
            <a:r>
              <a:rPr lang="sk-SK" altLang="sk-SK"/>
              <a:t>UTC fuel cells dodal pre NASA</a:t>
            </a:r>
          </a:p>
          <a:p>
            <a:pPr eaLnBrk="1" hangingPunct="1"/>
            <a:r>
              <a:rPr lang="sk-SK" altLang="sk-SK"/>
              <a:t>3x 12 kW</a:t>
            </a:r>
          </a:p>
          <a:p>
            <a:pPr eaLnBrk="1" hangingPunct="1"/>
            <a:r>
              <a:rPr lang="sk-SK" altLang="sk-SK"/>
              <a:t>Poskytuje energiu a pitnú vodu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6DB9-18CD-64DD-FB0E-528EACCAF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Aplikácie</a:t>
            </a:r>
          </a:p>
        </p:txBody>
      </p:sp>
      <p:pic>
        <p:nvPicPr>
          <p:cNvPr id="28675" name="Content Placeholder 4" descr="Image_385_SL-hystation800314.jpg">
            <a:extLst>
              <a:ext uri="{FF2B5EF4-FFF2-40B4-BE49-F238E27FC236}">
                <a16:creationId xmlns:a16="http://schemas.microsoft.com/office/drawing/2014/main" id="{B756DA44-D176-7D52-DE06-2AEBD64E0C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438" y="1770063"/>
            <a:ext cx="1778000" cy="4525962"/>
          </a:xfrm>
        </p:spPr>
      </p:pic>
      <p:sp>
        <p:nvSpPr>
          <p:cNvPr id="28676" name="Content Placeholder 3">
            <a:extLst>
              <a:ext uri="{FF2B5EF4-FFF2-40B4-BE49-F238E27FC236}">
                <a16:creationId xmlns:a16="http://schemas.microsoft.com/office/drawing/2014/main" id="{FF62B298-052F-A28D-2072-267C441B6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r>
              <a:rPr lang="sk-SK" altLang="sk-SK"/>
              <a:t>SL Gas Hydrogen Filling Station </a:t>
            </a:r>
          </a:p>
          <a:p>
            <a:pPr eaLnBrk="1" hangingPunct="1"/>
            <a:r>
              <a:rPr lang="sk-SK" altLang="sk-SK"/>
              <a:t>Tlak 300 bar</a:t>
            </a:r>
          </a:p>
          <a:p>
            <a:pPr eaLnBrk="1" hangingPunct="1"/>
            <a:r>
              <a:rPr lang="sk-SK" altLang="sk-SK"/>
              <a:t>Výrobcovia SL Gas a Esoro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DFCE02-C163-2FC8-94CC-470294A3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Elektrolýza vody</a:t>
            </a:r>
          </a:p>
        </p:txBody>
      </p:sp>
      <p:sp>
        <p:nvSpPr>
          <p:cNvPr id="29699" name="Content Placeholder 5">
            <a:extLst>
              <a:ext uri="{FF2B5EF4-FFF2-40B4-BE49-F238E27FC236}">
                <a16:creationId xmlns:a16="http://schemas.microsoft.com/office/drawing/2014/main" id="{28C5845C-5899-9927-8B1D-DC4C02DD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elektrochemický proces, keď dochádza k rozkladu vody na vodík H</a:t>
            </a:r>
            <a:r>
              <a:rPr lang="sk-SK" altLang="sk-SK" baseline="-25000"/>
              <a:t>2 </a:t>
            </a:r>
            <a:r>
              <a:rPr lang="sk-SK" altLang="sk-SK"/>
              <a:t> a kyslík O</a:t>
            </a:r>
            <a:r>
              <a:rPr lang="sk-SK" altLang="sk-SK" baseline="-25000"/>
              <a:t>2</a:t>
            </a:r>
          </a:p>
          <a:p>
            <a:pPr eaLnBrk="1" hangingPunct="1"/>
            <a:r>
              <a:rPr lang="sk-SK" altLang="sk-SK"/>
              <a:t>V našom experimente prebieha elektrolýza vody pomocou zariadenia PEM (polymer electrolyte membrane)</a:t>
            </a:r>
          </a:p>
          <a:p>
            <a:pPr eaLnBrk="1" hangingPunct="1"/>
            <a:endParaRPr lang="sk-SK" altLang="sk-SK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1AA7-3AC6-FC87-DBCD-693E7B24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Výhody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25EB0AD2-7AED-6DAF-755A-7DBEFCDD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Elektrická účinnosť palivových článkov je vysoká, PEM články majú účinnosť 40-60 %, čo je 2x viac ako vznetový motor 5-10 viac ako akumulátor</a:t>
            </a:r>
          </a:p>
          <a:p>
            <a:pPr eaLnBrk="1" hangingPunct="1"/>
            <a:r>
              <a:rPr lang="sk-SK" altLang="sk-SK"/>
              <a:t>Pracujú pri izbovej teplote, nepotrebujú zahrievanie, či dobíjanie, napätie poskytujú dovtedy, kým nespotrebujú svoje palivo vodík, zanechávajú slabú tepelnú stopu, čo je ideálna vlastnosť pre vojenské použitie</a:t>
            </a:r>
          </a:p>
          <a:p>
            <a:pPr eaLnBrk="1" hangingPunct="1"/>
            <a:endParaRPr lang="sk-SK" altLang="sk-SK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7DD39-BB01-B4D0-0D57-A9DEF767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Nevýhody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0EB482E-9955-5B6B-DC13-680CE984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Problémy sú aj s uskladnením vodíka,</a:t>
            </a:r>
          </a:p>
          <a:p>
            <a:pPr eaLnBrk="1" hangingPunct="1"/>
            <a:r>
              <a:rPr lang="sk-SK" altLang="sk-SK"/>
              <a:t>najhospodárnejší spôsob je v kvapalnej forme, vodík sa však stáva kvapalným až pri -253 stupňoch celzia. </a:t>
            </a:r>
          </a:p>
          <a:p>
            <a:pPr eaLnBrk="1" hangingPunct="1"/>
            <a:r>
              <a:rPr lang="sk-SK" altLang="sk-SK"/>
              <a:t>Druhým problémom je nákladné skvapalňovanie vodíka. Energia na to potrebná dosahuje totiž až tretinu energie týmto procesom uskladnenú.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lnko.jpg">
            <a:extLst>
              <a:ext uri="{FF2B5EF4-FFF2-40B4-BE49-F238E27FC236}">
                <a16:creationId xmlns:a16="http://schemas.microsoft.com/office/drawing/2014/main" id="{1374A138-440C-7558-64FF-B4800A07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00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>
            <a:extLst>
              <a:ext uri="{FF2B5EF4-FFF2-40B4-BE49-F238E27FC236}">
                <a16:creationId xmlns:a16="http://schemas.microsoft.com/office/drawing/2014/main" id="{2D9E2B36-433F-9571-35C0-13485098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Solárna energia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0201-8D67-C332-53BF-1F17D4C4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k-SK" dirty="0"/>
              <a:t>celkovo dopadá na Zem žiarivý výkon Slnka 180 000 TW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k-SK" dirty="0"/>
              <a:t>spotreba celého ľudstva je len 10 TW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sk-SK" dirty="0"/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k-SK" dirty="0"/>
              <a:t>na hranici zemskej atmosféry je hustota dopadajúcej energie 1,4 kW/m</a:t>
            </a:r>
            <a:r>
              <a:rPr lang="sk-SK" baseline="30000" dirty="0"/>
              <a:t>2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k-SK" dirty="0"/>
              <a:t>Družica alebo zem to je rozdiel (počasie, poloha slnka, znečistenie ovzdušia, aerosóly v ovzduší) 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k-SK" dirty="0"/>
              <a:t>Za jasného a slnečného dňa dopadá v našich zemepisných šírkach okolo 1 kW/m</a:t>
            </a:r>
            <a:r>
              <a:rPr lang="sk-SK" baseline="30000" dirty="0"/>
              <a:t>2</a:t>
            </a:r>
            <a:r>
              <a:rPr lang="sk-SK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89F684F-C455-DF09-3A85-7E0DB9A4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50434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>
                <a:solidFill>
                  <a:schemeClr val="tx2">
                    <a:satMod val="200000"/>
                  </a:schemeClr>
                </a:solidFill>
              </a:rPr>
              <a:t>Termonukleárna reakcia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F892722-02F9-768A-AB07-283FA8E3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000250"/>
            <a:ext cx="8715375" cy="4429125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spájanie jadier vodíka za vzniku hélia a iných ťažkých prvkov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V Slnku sa premení každú sekundu </a:t>
            </a:r>
            <a:r>
              <a:rPr lang="sk-SK" b="1" dirty="0"/>
              <a:t>600 miliónov ton </a:t>
            </a:r>
            <a:r>
              <a:rPr lang="sk-SK" dirty="0"/>
              <a:t>vodíka na hélium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hmotnosť hélia je o niečo menšia ako hmotnosť do reakcie vstupujúceho vodíka. Rozdiel hmotností sa dá podľa Einsteinovho vzťahu </a:t>
            </a:r>
            <a:r>
              <a:rPr lang="sk-SK" b="1" dirty="0"/>
              <a:t>E = m.c</a:t>
            </a:r>
            <a:r>
              <a:rPr lang="sk-SK" b="1" baseline="30000" dirty="0"/>
              <a:t>2</a:t>
            </a:r>
            <a:r>
              <a:rPr lang="sk-SK" b="1" dirty="0"/>
              <a:t> </a:t>
            </a:r>
            <a:r>
              <a:rPr lang="sk-SK" dirty="0"/>
              <a:t>prepočítať na energiu. 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sk-SK" dirty="0"/>
              <a:t>V Slnku teda ubudne každú sekundu 4,26 mil. ton hmoty, čo predstavuje </a:t>
            </a:r>
            <a:r>
              <a:rPr lang="sk-SK" b="1" dirty="0"/>
              <a:t>3,8.10</a:t>
            </a:r>
            <a:r>
              <a:rPr lang="sk-SK" b="1" baseline="30000" dirty="0"/>
              <a:t>26</a:t>
            </a:r>
            <a:r>
              <a:rPr lang="sk-SK" b="1" dirty="0"/>
              <a:t> J energie</a:t>
            </a:r>
          </a:p>
        </p:txBody>
      </p:sp>
      <p:pic>
        <p:nvPicPr>
          <p:cNvPr id="33796" name="Picture 3" descr="synteza_vodika.jpg">
            <a:extLst>
              <a:ext uri="{FF2B5EF4-FFF2-40B4-BE49-F238E27FC236}">
                <a16:creationId xmlns:a16="http://schemas.microsoft.com/office/drawing/2014/main" id="{6533C416-8409-E5FB-1AAB-9AB921D6A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0"/>
            <a:ext cx="37147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>
            <a:extLst>
              <a:ext uri="{FF2B5EF4-FFF2-40B4-BE49-F238E27FC236}">
                <a16:creationId xmlns:a16="http://schemas.microsoft.com/office/drawing/2014/main" id="{349DBF00-FED4-B6D4-EE25-714B0724A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6215063"/>
            <a:ext cx="5135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latin typeface="Corbel" panose="020B0503020204020204" pitchFamily="34" charset="0"/>
              </a:rPr>
              <a:t>http://users.srobarka.sk/rozne/sun/termojadr.htm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E0EA9-F73F-3FB0-CB08-31918C754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Čo je palivový článok?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D1EE1E7-64ED-3E30-DEC7-D174589FC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Palivový článok je vo svojej podstate energetickou jednotkou, ktorá zabezpečuje, podobne ako batéria, premenu chemickej energie na energiu elektrickú s tým rozdielom, že palivový článok netreba nabíjať. </a:t>
            </a:r>
          </a:p>
          <a:p>
            <a:pPr eaLnBrk="1" hangingPunct="1"/>
            <a:r>
              <a:rPr lang="sk-SK" altLang="sk-SK"/>
              <a:t>Postačí ho zásobovať chemickým palivom a okamžite môže byť používaný. </a:t>
            </a:r>
          </a:p>
          <a:p>
            <a:pPr eaLnBrk="1" hangingPunct="1"/>
            <a:endParaRPr lang="sk-SK" alt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BCF14-A86B-7070-4386-D01942731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Ako funguje palivový článok?</a:t>
            </a:r>
          </a:p>
        </p:txBody>
      </p:sp>
      <p:pic>
        <p:nvPicPr>
          <p:cNvPr id="11267" name="Content Placeholder 3" descr="energ02a.gif">
            <a:hlinkClick r:id="rId2"/>
            <a:extLst>
              <a:ext uri="{FF2B5EF4-FFF2-40B4-BE49-F238E27FC236}">
                <a16:creationId xmlns:a16="http://schemas.microsoft.com/office/drawing/2014/main" id="{7ECC6F86-6B88-A03A-4BE5-99C3273D8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844675"/>
            <a:ext cx="7358062" cy="43926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E4CD-2A33-3B9D-4EFD-7BCE19F4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Ako funguje palivový článok?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521CDE7E-C3AA-DB91-5AE2-CB40AD54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Hlavnou súčasťou palivového článku je </a:t>
            </a:r>
            <a:r>
              <a:rPr lang="sk-SK" altLang="sk-SK">
                <a:solidFill>
                  <a:srgbClr val="FF0000"/>
                </a:solidFill>
              </a:rPr>
              <a:t>PEM</a:t>
            </a:r>
            <a:r>
              <a:rPr lang="sk-SK" altLang="sk-SK"/>
              <a:t> (Proton Exchange membrane) membrána, ktorá obsahuje polymérový elektrolyt.</a:t>
            </a:r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Vodík</a:t>
            </a:r>
            <a:r>
              <a:rPr lang="sk-SK" altLang="sk-SK"/>
              <a:t> vo forme plynu sa z anódy rozptýli na tenkom platinovom katalyzátore na hranici medzi anódou a polymérovou membránou.</a:t>
            </a:r>
          </a:p>
          <a:p>
            <a:pPr eaLnBrk="1" hangingPunct="1"/>
            <a:r>
              <a:rPr lang="sk-SK" altLang="sk-SK"/>
              <a:t>Tu sa z vodíka odštiepi </a:t>
            </a:r>
            <a:r>
              <a:rPr lang="sk-SK" altLang="sk-SK">
                <a:solidFill>
                  <a:srgbClr val="FF0000"/>
                </a:solidFill>
              </a:rPr>
              <a:t>elektrón</a:t>
            </a:r>
            <a:r>
              <a:rPr lang="sk-SK" altLang="sk-SK"/>
              <a:t>. </a:t>
            </a:r>
          </a:p>
          <a:p>
            <a:pPr eaLnBrk="1" hangingPunct="1"/>
            <a:r>
              <a:rPr lang="sk-SK" altLang="sk-SK"/>
              <a:t>Medzi elektródami vzniká elektromotorické napätie.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5431-C827-6255-28E5-664D80B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Ako funguje palivový článok?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73420A25-EF37-8564-C2BE-AD55D34C8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Ak ich prepojíme spotrebičom, bude ním tiecť </a:t>
            </a:r>
            <a:r>
              <a:rPr lang="sk-SK" altLang="sk-SK">
                <a:solidFill>
                  <a:srgbClr val="FF0000"/>
                </a:solidFill>
              </a:rPr>
              <a:t>elektrický prúd</a:t>
            </a:r>
            <a:r>
              <a:rPr lang="sk-SK" altLang="sk-SK"/>
              <a:t>.</a:t>
            </a:r>
            <a:endParaRPr lang="sk-SK" altLang="sk-SK">
              <a:solidFill>
                <a:srgbClr val="FF0000"/>
              </a:solidFill>
            </a:endParaRPr>
          </a:p>
          <a:p>
            <a:pPr eaLnBrk="1" hangingPunct="1"/>
            <a:r>
              <a:rPr lang="sk-SK" altLang="sk-SK"/>
              <a:t>elektróny nahromadené v PEM membráne pri rozklade vodíkových molekúl prechádzajú cez vonkajší elektrický obvod a sú zdrojom </a:t>
            </a:r>
            <a:r>
              <a:rPr lang="sk-SK" altLang="sk-SK">
                <a:solidFill>
                  <a:srgbClr val="FF0000"/>
                </a:solidFill>
              </a:rPr>
              <a:t>elektrickej energie</a:t>
            </a:r>
            <a:r>
              <a:rPr lang="sk-SK" altLang="sk-SK"/>
              <a:t>.</a:t>
            </a:r>
          </a:p>
          <a:p>
            <a:pPr eaLnBrk="1" hangingPunct="1"/>
            <a:r>
              <a:rPr lang="sk-SK" altLang="sk-SK"/>
              <a:t>Na katóde sa ióny vodíka a elektróny opäť spoja a v kombinácii s kyslíkom z ovzdušia vytvoria </a:t>
            </a:r>
            <a:r>
              <a:rPr lang="sk-SK" altLang="sk-SK">
                <a:solidFill>
                  <a:srgbClr val="FF0000"/>
                </a:solidFill>
              </a:rPr>
              <a:t>vodu</a:t>
            </a:r>
            <a:r>
              <a:rPr lang="sk-SK" altLang="sk-SK"/>
              <a:t>, ktorá odteká preč.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D3629-5A92-52E8-9626-2BBCA4F7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Ako funguje palivový článok?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A39802C-14C2-D8C1-E672-A312D0D98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950" y="2000250"/>
            <a:ext cx="7351713" cy="40005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BDD3-42D4-58A9-3495-6E90B486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Z čoho pozostáva palivový článok?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9B6CB8D4-9FD4-90A2-EA19-AFADB7384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71688"/>
            <a:ext cx="7772400" cy="4284662"/>
          </a:xfrm>
        </p:spPr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Kladná a záporná elektróda</a:t>
            </a:r>
          </a:p>
          <a:p>
            <a:pPr eaLnBrk="1" hangingPunct="1"/>
            <a:r>
              <a:rPr lang="sk-SK" altLang="sk-SK"/>
              <a:t>Sú oddelené kvapalným alebo pevným elektrolytom</a:t>
            </a:r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Elektrolyt</a:t>
            </a:r>
            <a:r>
              <a:rPr lang="sk-SK" altLang="sk-SK"/>
              <a:t> prenáša nabité častice medzi elektródami</a:t>
            </a:r>
          </a:p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Katalyzátor</a:t>
            </a:r>
            <a:r>
              <a:rPr lang="sk-SK" altLang="sk-SK"/>
              <a:t>, ktorý urýchľuje reakcie medzi elektródami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6B34-DA15-8B4B-FAC1-2BEA71964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Druhy palivových čánkov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89F448D-0D02-271F-1936-37B53185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4350"/>
            <a:ext cx="8015288" cy="4572000"/>
          </a:xfrm>
        </p:spPr>
        <p:txBody>
          <a:bodyPr/>
          <a:lstStyle/>
          <a:p>
            <a:pPr eaLnBrk="1" hangingPunct="1"/>
            <a:r>
              <a:rPr lang="sk-SK" altLang="sk-SK"/>
              <a:t>Rozdelenie podľa použitého elektrolytu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k-SK" altLang="sk-SK"/>
          </a:p>
          <a:p>
            <a:pPr eaLnBrk="1" hangingPunct="1"/>
            <a:r>
              <a:rPr lang="sk-SK" altLang="sk-SK"/>
              <a:t>AFC (alkaline fuel cell)</a:t>
            </a:r>
          </a:p>
          <a:p>
            <a:pPr eaLnBrk="1" hangingPunct="1"/>
            <a:r>
              <a:rPr lang="sk-SK" altLang="sk-SK"/>
              <a:t>DMFC (direct methanol fuel cell)</a:t>
            </a:r>
          </a:p>
          <a:p>
            <a:pPr eaLnBrk="1" hangingPunct="1"/>
            <a:r>
              <a:rPr lang="sk-SK" altLang="sk-SK"/>
              <a:t>MCFC (molten carbonate fuel cell)</a:t>
            </a:r>
          </a:p>
          <a:p>
            <a:pPr eaLnBrk="1" hangingPunct="1"/>
            <a:r>
              <a:rPr lang="sk-SK" altLang="sk-SK"/>
              <a:t>PAFC (phosphoric acid fuel cell)</a:t>
            </a:r>
          </a:p>
          <a:p>
            <a:pPr eaLnBrk="1" hangingPunct="1"/>
            <a:r>
              <a:rPr lang="sk-SK" altLang="sk-SK"/>
              <a:t>PEMFC (proton exchange membrane fuel cell)</a:t>
            </a:r>
          </a:p>
          <a:p>
            <a:pPr eaLnBrk="1" hangingPunct="1"/>
            <a:r>
              <a:rPr lang="sk-SK" altLang="sk-SK"/>
              <a:t>SOFC (solid oxide fuel cell)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762</TotalTime>
  <Words>895</Words>
  <Application>Microsoft Office PowerPoint</Application>
  <PresentationFormat>Prezentácia na obrazovke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4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2. PALIVO budúcnosti</vt:lpstr>
      <vt:lpstr>Model vozidla budúcnosti</vt:lpstr>
      <vt:lpstr>Čo je palivový článok?</vt:lpstr>
      <vt:lpstr>Ako funguje palivový článok?</vt:lpstr>
      <vt:lpstr>Ako funguje palivový článok?</vt:lpstr>
      <vt:lpstr>Ako funguje palivový článok?</vt:lpstr>
      <vt:lpstr>Ako funguje palivový článok?</vt:lpstr>
      <vt:lpstr>Z čoho pozostáva palivový článok?</vt:lpstr>
      <vt:lpstr>Druhy palivových čánkov</vt:lpstr>
      <vt:lpstr>Prezentácia programu PowerPoint</vt:lpstr>
      <vt:lpstr>Aplikácie</vt:lpstr>
      <vt:lpstr>Aplikácie</vt:lpstr>
      <vt:lpstr>Aplikácie</vt:lpstr>
      <vt:lpstr>Aplikácie</vt:lpstr>
      <vt:lpstr>Aplikácie</vt:lpstr>
      <vt:lpstr>Aplikácie</vt:lpstr>
      <vt:lpstr>Aplikácie</vt:lpstr>
      <vt:lpstr>Aplikácie</vt:lpstr>
      <vt:lpstr>Aplikácie</vt:lpstr>
      <vt:lpstr>Aplikácie</vt:lpstr>
      <vt:lpstr>Aplikácie</vt:lpstr>
      <vt:lpstr>Elektrolýza vody</vt:lpstr>
      <vt:lpstr>Výhody</vt:lpstr>
      <vt:lpstr>Nevýhody</vt:lpstr>
      <vt:lpstr>Solárna energia</vt:lpstr>
      <vt:lpstr>Termonukleárna reakcia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73</cp:revision>
  <dcterms:created xsi:type="dcterms:W3CDTF">2008-08-05T20:39:24Z</dcterms:created>
  <dcterms:modified xsi:type="dcterms:W3CDTF">2025-10-20T06:44:26Z</dcterms:modified>
</cp:coreProperties>
</file>