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0F06634-1484-2FFC-F2A0-806D80ED1DB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60F8C0FE-1BEE-2B7A-E76B-496C2AB022D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494B77D-CA51-F45C-CFDE-2D5FD8D49C4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16167F8-3C46-FA3A-2876-96A3426EB88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81D5AD2F-EAD2-F1DC-AFA0-350BA13DB7E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19211B2C-FB35-E931-DD83-F9C79B3739B5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73CBF089-0C1B-F260-933E-D9F97044D88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EF1305AF-2A76-8EF7-E1DE-4B2727740EFD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AC4C5D28-A051-6C2E-7D8C-698F0EE93478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2A379CD1-37E5-BD91-B167-E4DB2385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51BA7-735D-4875-AA9C-E9EDDED1EC7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B616E2A5-4D02-0E15-B068-878BE31E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E94589FF-7650-A958-A7DB-4CEDB448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6A1B-D6EA-4C37-84A5-69AC2EE370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7629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2305C17-0A54-DD74-C06B-5AD07368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8C55-1082-47AB-AB26-41B2B38DE593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0EC9A11-7830-A5FD-EB03-DF5BFF8B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249E6BE-57C6-E6AB-53C1-18B8BF1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91314-BA15-4C07-A04D-B4DF8EB0190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384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80B394F-0301-AFF0-5CB9-F09D52D9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5E6C-6196-4BFD-945A-6E0EEAF5EC5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3FCE73-56EA-71A3-4095-4952BCF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F96363C-F9BC-0516-5A04-D88500F3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A9B0A-3540-4E5A-9C85-AFE77F7E990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16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E6F3189-0298-89A7-9D1C-F249ACE2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8708-95DD-439E-A64A-978B988B97C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B605485-0EBC-45B9-3F65-1753020E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E453D3E-DCC1-5C0A-90FD-CBFF7462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BA66-EC6B-4F90-A784-BBD8C6A106C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058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D2C3D1A4-E779-1528-B24C-A92F3AFED865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9AE3C81-FC11-EA27-96AC-888FEF294DEF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63F0E9E1-E207-2925-66D3-F90ADCBB1677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2DD3EB0E-AE6F-A7CD-9036-F385B3B101A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6330F7D8-453E-74BC-391D-311FD807065A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3A92F6AF-EE41-8258-8968-0E359B3DA4B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80ACEB6D-5981-5542-CDCC-10AD48361D2A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CD727A49-77BA-C213-426F-99485130FDD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F1A05337-7C08-6E03-B04F-30CF08945760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DB760C03-814C-75E2-B4C0-8765D7B3E70E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AE3FCD0A-7624-79D7-E558-89C6CC066C2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DCB8DBF-D7C0-24E1-8D69-87B3483475BB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2EB17926-7958-A187-FE71-9D2BCF630C90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6A6CDFEF-F2EF-B29B-C898-34DC2818A09A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2E0831E-B5D7-3F78-2B24-59930E7E2E82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B9992699-DFA2-46E9-6BF8-CE35026647FD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A275EA22-B579-87DC-5B33-D0E33CA29EE1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C5A0221-F492-CB17-1C75-9B376D76391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FD4DB3D7-A7FB-E29F-D1B0-2E9A5CA973D1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504410AE-D79B-D338-83FF-B316C6E15C75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ED327332-2663-EA2A-E55C-B8FB42FE1A87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AC38D93-3619-A94F-69E3-7C4DFEF8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5022E-BBB9-49EB-AB62-260797C9F26B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5C88F26-ABA1-CAB4-073E-39BA32B7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690B2E9-2162-ACFD-8B93-5047A5D6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28C0-4797-4D2F-AB79-3814EC6108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32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35567-AB7E-D367-D28C-E9E6D6AD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A791FB-2AB7-4590-A7D0-59322433563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EC79A-0C18-7506-3D6C-818D8D3F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26F3C-F979-46FC-42F1-DCD16F83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4DA5-F177-48C8-B2FD-2982DDA61F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01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DB24D63B-29D6-4462-1827-C9F16A54A6B5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A3CA437-4931-01DB-58DF-12B3CEA1DE3F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4F1A96C-8820-72C2-7CF4-1CAAD1790EE8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FB8B6AA6-286A-E909-CF04-55E52F46329A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C1634600-0327-4819-4E7A-2D802B28BF52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EA097F98-535B-2679-4298-15F03326EFDC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69A5921A-33B2-1978-F7C8-4540E263D092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3AF167B4-6D42-DC43-4E64-73F1DA821D14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4D04FAA8-8FD7-D14B-A12E-A2A7A3447601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D7EE0C61-ED92-E3E1-AE4F-73DC75F993A4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25CA8C5B-8159-7962-0BD7-02D7AD5D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CEAD1-FE39-4445-8702-9FE053F4A69C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7C9EBA66-2D6B-C885-2CAC-A0FD6406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BB13AC76-ACE8-061B-17C8-74162C6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831F7-5A9C-495C-8F78-19B079898C3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036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D3B8267-38E8-3213-1AE4-C1408D1D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FD97-390B-449F-8845-F3BBFD005A96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4800501-94C7-DCEA-F12D-757D655F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629E07F-7D09-727B-A2C0-0B019D39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DACF-0A4F-4E92-A1B4-D4382DCD54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90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DA908-8824-D18D-43D2-ADA5EB62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419958-D17C-42C9-BE1A-8A09EA8BB3F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D8124-9632-E011-1EA5-6AD05910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D7059-803D-635F-822F-4E4157E9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0D6D0-4D60-46F8-8EF6-E9460935C02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8461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ECB4D62-68C4-77D8-1CEC-4074BF92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280F-B1EA-4686-80B2-296BEB5805D9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CD3E790-10BE-3607-FF80-780A6C08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73A16A0-3EC2-4D78-DB80-70BD6E33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16112-B34D-456E-BDBA-A9F09688171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864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DE0FF264-107C-99BE-57F7-DB5763EDDC30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E3DC5397-EB26-4EDE-1C73-387F300FC9A5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C3222B78-D921-3188-06BC-AE785E818AE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D280492F-665D-6D7C-F406-BA2D658FFE10}"/>
                </a:ext>
              </a:extLst>
            </p:cNvPr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20B8AB32-2B5D-57CE-9B53-DEEF417AAFC5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7FD5C260-4CB0-0F26-B87F-D1C263D5F504}"/>
                </a:ext>
              </a:extLst>
            </p:cNvPr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4B53E9FE-60C9-808E-2427-6842A273FAC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2668F24C-BD55-E25E-6E73-1785534AF434}"/>
                </a:ext>
              </a:extLst>
            </p:cNvPr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0446EA7E-B79F-ACDC-F798-CDDAFC44425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FE916ABA-F084-8353-4A62-AEC28EB56E06}"/>
                </a:ext>
              </a:extLst>
            </p:cNvPr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45635B16-400D-3FDC-6A46-CC2A98AD7F5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2CE6FB1B-5EDE-9D52-155B-F067DC829138}"/>
                </a:ext>
              </a:extLst>
            </p:cNvPr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B7DC4830-677B-AE66-9A3F-0059E9353291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93827AD3-8C74-0D37-2C33-CFBA835A7596}"/>
                </a:ext>
              </a:extLst>
            </p:cNvPr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17A93BD-4D45-9A6F-75EF-74778A0B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254B8D-837E-4B34-9B10-1003D6BFABF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B36DBB6D-2F54-65AA-E16C-8AF36B9E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B9F988E-FF36-0691-02A9-97997E5A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9E60638-A71F-4D3D-9A0F-385F109779B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41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659AF-F35C-7BB0-4257-E6A7E808C772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6B7F2-DB3B-C8B6-5956-4951C2D70E36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54707A-BD3F-00A4-8ED6-687428FD3DA1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6AAA8-9C81-B9D4-3A7B-E1152A04B040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97C706-5885-7071-078C-3CEDEFEC54D7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D7345-344E-027B-3DA5-17D9DEE8851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9EFC54-B3B3-FA40-FDF7-AC63A057FD6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D404A-16A6-2BDF-F50F-189233643D5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0D53B-2830-D4C8-46B5-EE2D2E8D039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925F455-4663-B237-603E-10734C7D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7E8F0EA1-9A87-6611-70A9-841FAD705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A1EF990-E31A-D977-D414-82F5C7E2E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35A44C7-1070-4B95-9A61-6540DF2B5B20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03421-1A30-78D7-889B-1E4A6A296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D0D569A-DAE2-FBF0-CD3C-366A98BB4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FDBAC57-6191-4768-8F4B-57D442B8473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0" r:id="rId2"/>
    <p:sldLayoutId id="2147483996" r:id="rId3"/>
    <p:sldLayoutId id="2147483997" r:id="rId4"/>
    <p:sldLayoutId id="2147483998" r:id="rId5"/>
    <p:sldLayoutId id="2147483991" r:id="rId6"/>
    <p:sldLayoutId id="2147483999" r:id="rId7"/>
    <p:sldLayoutId id="2147483992" r:id="rId8"/>
    <p:sldLayoutId id="2147484000" r:id="rId9"/>
    <p:sldLayoutId id="2147483993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4B7DD6-8EA1-E240-2609-78F23CBE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4. SPM (</a:t>
            </a:r>
            <a:r>
              <a:rPr lang="sk-SK" dirty="0" err="1">
                <a:solidFill>
                  <a:schemeClr val="tx2">
                    <a:satMod val="200000"/>
                  </a:schemeClr>
                </a:solidFill>
              </a:rPr>
              <a:t>Scanning</a:t>
            </a: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k-SK" dirty="0" err="1">
                <a:solidFill>
                  <a:schemeClr val="tx2">
                    <a:satMod val="200000"/>
                  </a:schemeClr>
                </a:solidFill>
              </a:rPr>
              <a:t>probe</a:t>
            </a: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k-SK" dirty="0" err="1">
                <a:solidFill>
                  <a:schemeClr val="tx2">
                    <a:satMod val="200000"/>
                  </a:schemeClr>
                </a:solidFill>
              </a:rPr>
              <a:t>microscope</a:t>
            </a: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)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2893B4CD-824E-FD24-1943-43E96041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32D94C77-CEA3-7FD9-99E8-A8C73367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D23E205-1754-B6D3-7D13-1FC23C72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Sondová mikroskopia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0397-6F1C-A749-D3A6-A8F6EFEA6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Najťažšou úlohou pri sondovej mikroskopii je  </a:t>
            </a:r>
            <a:r>
              <a:rPr lang="sk-SK" dirty="0">
                <a:solidFill>
                  <a:srgbClr val="FF0000"/>
                </a:solidFill>
              </a:rPr>
              <a:t>jemný pohyb sondy </a:t>
            </a:r>
            <a:r>
              <a:rPr lang="sk-SK" dirty="0"/>
              <a:t>na úrovni atómov. Dosahuje sa pomocou </a:t>
            </a:r>
            <a:r>
              <a:rPr lang="sk-SK" dirty="0">
                <a:solidFill>
                  <a:srgbClr val="FF0000"/>
                </a:solidFill>
              </a:rPr>
              <a:t>piezoelektrických modulov </a:t>
            </a:r>
            <a:r>
              <a:rPr lang="sk-SK" dirty="0"/>
              <a:t>- špeciálnych kryštálov, ktoré menia tvar vplyvom elektrického poľa.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Ďalej je potrebné mať veľmi malú </a:t>
            </a:r>
            <a:r>
              <a:rPr lang="sk-SK" dirty="0">
                <a:solidFill>
                  <a:srgbClr val="FF0000"/>
                </a:solidFill>
              </a:rPr>
              <a:t>prúdovú sondu</a:t>
            </a:r>
            <a:r>
              <a:rPr lang="sk-SK" dirty="0"/>
              <a:t> - tá sa pripravuje leptaním platinového drôtu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86D06A2-ACFB-FC04-B3B9-DDC02630D5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8" y="2357438"/>
            <a:ext cx="3665537" cy="30003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831C692-E31B-6920-55AD-14CA7593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AFM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19B3-3152-D4DF-BF4D-35F18611D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Atómovej silovej mikroskopii sa ako sonda používa </a:t>
            </a:r>
            <a:r>
              <a:rPr lang="sk-SK" dirty="0">
                <a:solidFill>
                  <a:srgbClr val="FF0000"/>
                </a:solidFill>
              </a:rPr>
              <a:t>hrot na pružnom závese</a:t>
            </a:r>
            <a:r>
              <a:rPr lang="sk-SK" dirty="0"/>
              <a:t>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Ak medzi hrotom a vzorkou pôsobia </a:t>
            </a:r>
            <a:r>
              <a:rPr lang="sk-SK" dirty="0">
                <a:solidFill>
                  <a:srgbClr val="FF0000"/>
                </a:solidFill>
              </a:rPr>
              <a:t>príťažlivé sily</a:t>
            </a:r>
            <a:r>
              <a:rPr lang="sk-SK" dirty="0"/>
              <a:t>, záves sa prehne smerom nadol.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Ak sú </a:t>
            </a:r>
            <a:r>
              <a:rPr lang="sk-SK" dirty="0">
                <a:solidFill>
                  <a:srgbClr val="FF0000"/>
                </a:solidFill>
              </a:rPr>
              <a:t>sily odpudivé</a:t>
            </a:r>
            <a:r>
              <a:rPr lang="sk-SK" dirty="0"/>
              <a:t>, hrot sa prehne smerom nahor.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EAED16FC-A271-3DD0-D7CD-282F703E80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857375"/>
            <a:ext cx="3825875" cy="2357438"/>
          </a:xfrm>
          <a:noFill/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4920F032-9AB4-F4D9-26C1-5230CF9F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7688"/>
            <a:ext cx="30718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7E88-89DB-376A-81E4-551C213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Ako sa vyhodnocuje tvar vzorky?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8507-C5E9-8A52-FC51-D19A14E11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Na hrot svieti laser, ktorý sa odráža a dopadá na detektor. Pri zmene výchylky hrotu sa zmení poloha laserovej stopy na detektore, z čoho sa dá presne zmerať zmena výchylky hrotu a aj atómová sila.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Z atómocých síl je možné vyhodnotiť tvar vzorky.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E8CE59E4-F05C-2277-F758-DFDB7D7090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49425"/>
            <a:ext cx="3286125" cy="41084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3D5BAA7-9B06-1B99-90F4-AE80C62B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Ukážky z praxe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C1B0-A3C0-3D2A-59D6-BA0E632B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5214938" cy="4525962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AFM obraz CD-čka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Ak sa hrot AFM sondy pokryje magnetickým materiálom, bude citlivý na magnetické sily. Na obrázku je “magnetické” zobrazenie dát na pevnom disku počítača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94C47786-A51B-6F93-FE72-C8FEA1CFF9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1571625"/>
            <a:ext cx="3429000" cy="2222500"/>
          </a:xfrm>
          <a:noFill/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E7C6FA8C-30B3-BD7E-B583-71DF8E71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643313"/>
            <a:ext cx="2486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:a16="http://schemas.microsoft.com/office/drawing/2014/main" id="{73178F4B-EFFE-2C74-4C05-6C7591A8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5750"/>
            <a:ext cx="27860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5740E64-CEB6-B72D-0598-35D953F5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Nanotechnológie</a:t>
            </a:r>
          </a:p>
        </p:txBody>
      </p:sp>
      <p:sp>
        <p:nvSpPr>
          <p:cNvPr id="21507" name="Content Placeholder 5">
            <a:extLst>
              <a:ext uri="{FF2B5EF4-FFF2-40B4-BE49-F238E27FC236}">
                <a16:creationId xmlns:a16="http://schemas.microsoft.com/office/drawing/2014/main" id="{E437FE84-83B0-0FB3-7D6E-5CA6A5844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sk-SK" altLang="sk-SK"/>
              <a:t>Nanotechnológia (gr. </a:t>
            </a:r>
            <a:r>
              <a:rPr lang="el-GR" altLang="sk-SK"/>
              <a:t>[</a:t>
            </a:r>
            <a:r>
              <a:rPr lang="sk-SK" altLang="sk-SK"/>
              <a:t>nános] = trpaslík) je všeobecné označenie (častí) vedných odborov, ktoré sa zaoberajú tvorbou a využívaním technológií v meradle rádovo nanometrov (spravidla cca. 1–100 nm)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1C1A75A2-736D-9B90-9B49-F36B80C091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563" y="1739900"/>
            <a:ext cx="4003675" cy="38322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676CE40-8F46-DDD8-4B89-6E29EBFD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Význam nanotechnológií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C7FC-094F-AE5E-FFCA-D81A64B43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Nanotechnológia slúži na priamu manipuláciu hmoty na nanoúrovni, tým by sa mohli znížiť výrobné náklady až takmer na cenu materiálu.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Prínos nanotechnológií je najmä v medicínskych a biotechnicky zameraných oboroch.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9CFF-9A5D-5725-E287-E92E65D07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Základnými stavebnými prvkami nanozariadení sú v súčasnosti objekty na báze uhlíka a jeho zlúčenín, ide všetko o štruktúry a molekuly, ktoré obsahujú rádovo jednotky až desiatky atómov.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dirty="0"/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07EEF95D-472F-A7C8-804E-FCF85E7B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2714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2A53CE6-2215-F0EC-8C5D-570B962E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R.P.Feynaman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D379-5C53-E0D4-CAD7-43E9CDEE7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400550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Ako prvý upozornil na možnosti mikrosveta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Jeho prednáška v Caltechu v decembri 1959 mala názov „Tam dole je plno miesta“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Chcem hovoriť ... ako pripravovať systémy o veľmi malých rozmeroch a kontrolovať ich vlastnosti.“ Tento úvod prekvapil celé publikum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A1D977CA-4AE4-53E6-F875-27162FA5CD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42938"/>
            <a:ext cx="4024312" cy="3643312"/>
          </a:xfrm>
          <a:noFill/>
        </p:spPr>
      </p:pic>
      <p:sp>
        <p:nvSpPr>
          <p:cNvPr id="23557" name="TextBox 5">
            <a:extLst>
              <a:ext uri="{FF2B5EF4-FFF2-40B4-BE49-F238E27FC236}">
                <a16:creationId xmlns:a16="http://schemas.microsoft.com/office/drawing/2014/main" id="{959567FA-7D56-E1C0-9609-1786B207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500563"/>
            <a:ext cx="3286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Feynman dokončil prednášku slávnou otázkou: „Prečo by sme nemohli zapísať na špendlíkovu hlavičku všetkých 24 dielov Encyklopédie Britanniky?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F05716-3AEB-1A35-34A5-BBB2D988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ELEKTRÓNOVÝ MIKROSKOP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265D6D5-C94C-D274-C293-2580AAEF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8" y="1600200"/>
            <a:ext cx="4714875" cy="4525963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sk-SK" altLang="sk-SK"/>
              <a:t>Maximálne zväčšenie optického mikroskopu je obmedzené vlastnosťami svetla a dosahuje 2 000x. Na vyššie zväčšenie je potrebné použiť iný nosič informácie - elektrón. 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sk-SK" altLang="sk-SK"/>
              <a:t>Tým sa hranica zväčšenia posunie na 2.000.000x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D2EAD904-9258-8A06-5923-58B65699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32670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FC3767B-F181-7FF6-F961-F918A3B45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500063"/>
            <a:ext cx="2354263" cy="3479800"/>
          </a:xfrm>
          <a:noFill/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7EC8A248-CDD1-B49D-E435-9E652E6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28625"/>
            <a:ext cx="4572000" cy="1754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k-SK" altLang="sk-SK"/>
              <a:t>Prvý elektrónový mikroskop zostrojili Ernst Ruska v roku 1931 a neskôr mu za to bola udelená Nobelova cena. Aj keď vývoj elektrónových mikroskopov značne pokročil, Ruskove poznatky sa dodnes používajú pri konštrukcii mikroskopov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35CEC13A-4623-B5F9-75A7-F6EC76A2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9290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Ernst Ruska</a:t>
            </a:r>
          </a:p>
        </p:txBody>
      </p:sp>
      <p:pic>
        <p:nvPicPr>
          <p:cNvPr id="10245" name="Picture 6" descr="Graphic1.jpg">
            <a:extLst>
              <a:ext uri="{FF2B5EF4-FFF2-40B4-BE49-F238E27FC236}">
                <a16:creationId xmlns:a16="http://schemas.microsoft.com/office/drawing/2014/main" id="{36F41A09-1DF4-E819-68AA-E5C87210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86000"/>
            <a:ext cx="37925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>
            <a:extLst>
              <a:ext uri="{FF2B5EF4-FFF2-40B4-BE49-F238E27FC236}">
                <a16:creationId xmlns:a16="http://schemas.microsoft.com/office/drawing/2014/main" id="{829E2229-607E-0932-B027-7DD877FD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5929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Princíp elektrónového rastrovacieho mikroskopu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570E5BCF-EAFC-DD0A-E0D4-5BBB950B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85750"/>
            <a:ext cx="62865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k-SK" altLang="sk-SK"/>
              <a:t>V klasických mikroskopoch je základom optického zobrazovania lom svetla na sklenenej šošovke. Svetlo prechádza pozorovanou vzorkou a sústavou šošoviek sa príslušný krát zväčší. </a:t>
            </a:r>
          </a:p>
          <a:p>
            <a:pPr algn="just" eaLnBrk="1" hangingPunct="1"/>
            <a:endParaRPr lang="sk-SK" altLang="sk-SK"/>
          </a:p>
          <a:p>
            <a:pPr algn="just" eaLnBrk="1" hangingPunct="1"/>
            <a:r>
              <a:rPr lang="sk-SK" altLang="sk-SK"/>
              <a:t>   U elektrónového mikroskopu funkciu svetla plnia elektrónové lúče. Rovnako majú schopnosť pre prechode vzorkou niesť informácie o jej zložení. Elektrónové lúče, podobne ako u svetla, necháme prechádzať cez tenkú pozorovanú vrstvu - preparát. Tie elektróny, ktoré prejdú preparátom, už len ostáva príslušný krát zväčšiť  a spracovať na výsledný obraz. </a:t>
            </a:r>
          </a:p>
          <a:p>
            <a:pPr algn="just" eaLnBrk="1" hangingPunct="1"/>
            <a:endParaRPr lang="sk-SK" altLang="sk-SK"/>
          </a:p>
          <a:p>
            <a:pPr algn="just" eaLnBrk="1" hangingPunct="1"/>
            <a:r>
              <a:rPr lang="sk-SK" altLang="sk-SK"/>
              <a:t>   Zväčšenie nám umožnia vhodné magnetické polia - magnetické šošovky. Transformáciu elektrónového lúča do viditeľnej časti spektra nám zas sprostredkuje scintilačná vrstva - princíp podobný zobrazovaniu v klasických televízoroch. Lúč dopadajúci na luminofor obrazovky, či takejto vrstvy, budí fluoreskujúcu látku, ktorá následne žiari vo svetelnej oblasti. </a:t>
            </a:r>
          </a:p>
          <a:p>
            <a:pPr algn="just" eaLnBrk="1" hangingPunct="1"/>
            <a:endParaRPr lang="sk-SK" altLang="sk-SK"/>
          </a:p>
          <a:p>
            <a:pPr algn="just" eaLnBrk="1" hangingPunct="1"/>
            <a:r>
              <a:rPr lang="sk-SK" altLang="sk-SK"/>
              <a:t>   Elektrónový mikroskop je však len ako čiernobiely televízor. Elektróny totiž nedokážu niesť informácie o farbe.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45F0D09D-B5BE-C0A9-0B1D-7B8C5601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100"/>
            <a:ext cx="17145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37FA9410-81D5-D85B-BFD8-1E70A1DF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380038"/>
            <a:ext cx="1785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Fotografia a schéma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transmisného elektrónového 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mikroskopu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>
            <a:extLst>
              <a:ext uri="{FF2B5EF4-FFF2-40B4-BE49-F238E27FC236}">
                <a16:creationId xmlns:a16="http://schemas.microsoft.com/office/drawing/2014/main" id="{6B3D7F4A-5C66-5973-BCF4-AE89F631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14350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Magnetická šošovka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5EE46AB8-3735-81E2-D213-52DF7939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644792" cy="45755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292" name="Rectangle 7">
            <a:extLst>
              <a:ext uri="{FF2B5EF4-FFF2-40B4-BE49-F238E27FC236}">
                <a16:creationId xmlns:a16="http://schemas.microsoft.com/office/drawing/2014/main" id="{A441F370-CD06-D957-438B-6702DA18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57188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k-SK" altLang="sk-SK"/>
              <a:t> Aj keď transmisný mikroskop dosahuje obrovské zväčšenie, nie vždy je na analýzu vhodný, pretože dokáže zobraziť iba tenké vzorky, ktoré je možné “presvietiť!” elektrónmi. Na zobrazenie tvaru a povrchu objemných vzoriek sa použiť nedá. </a:t>
            </a:r>
          </a:p>
          <a:p>
            <a:pPr algn="just" eaLnBrk="1" hangingPunct="1"/>
            <a:endParaRPr lang="sk-SK" altLang="sk-SK"/>
          </a:p>
          <a:p>
            <a:pPr algn="just" eaLnBrk="1" hangingPunct="1"/>
            <a:r>
              <a:rPr lang="sk-SK" altLang="sk-SK"/>
              <a:t>   Elektrónový rastrovací mikroskop (REM) nedosahuje také veľké zväčšenia, ale je vhodný na zobrazovanie povrchu vzoriek. Jeho princíp je trochu odlišný. Elektrónová optika sformuje extrémne tenký lúč so šírkou niekoľko nanometrov a týmto lúčom bod po bode prechádza po vzorke (rastruje). Elektrónový lúč sa od vzorky odráža, pričom odrazené elektróny sú zachytené v špeciálnom detektore. Na základe polohy lúča a signálu z detektora sa dá v počítači zrekonštruovať obraz povrchu vzorky.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F7EE24-6C5C-8CA8-A53E-BE1A61E650A6}"/>
              </a:ext>
            </a:extLst>
          </p:cNvPr>
          <p:cNvSpPr/>
          <p:nvPr/>
        </p:nvSpPr>
        <p:spPr>
          <a:xfrm>
            <a:off x="3786188" y="1143000"/>
            <a:ext cx="4572000" cy="28622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mpd="sng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latin typeface="Arial" charset="0"/>
              </a:rPr>
              <a:t> </a:t>
            </a:r>
            <a:r>
              <a:rPr lang="sk-SK" dirty="0">
                <a:solidFill>
                  <a:schemeClr val="bg1"/>
                </a:solidFill>
                <a:latin typeface="Arial" charset="0"/>
              </a:rPr>
              <a:t>Transmisný elektrónový mikroskop sa dá prirovnať ku premietačke. Namiesto zdroja svetla je v elektrónovom mikroskope zdroj elektrónov a sklenené šošovky sú nahradené magnetickými šošovkami. Ako premietacie plátno slúži scintilačná vrstva, ktorá premieňa elektrónové lúče na svetelné. Tenká vzorka sa do mikroskopu vkladá tam, kde by sa v premietačke vkladal film </a:t>
            </a:r>
            <a:r>
              <a:rPr lang="sk-SK" dirty="0">
                <a:latin typeface="Arial" charset="0"/>
              </a:rPr>
              <a:t>	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A6E5B2D4-10CA-859F-1A8D-26AFD8CE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27908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>
            <a:extLst>
              <a:ext uri="{FF2B5EF4-FFF2-40B4-BE49-F238E27FC236}">
                <a16:creationId xmlns:a16="http://schemas.microsoft.com/office/drawing/2014/main" id="{2B7D5EC3-E1E6-1C20-FCC5-54D1E244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714750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Snehová vločka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8701DDA6-9765-37EE-B348-5A338D2D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2862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SPM</a:t>
            </a:r>
          </a:p>
        </p:txBody>
      </p:sp>
      <p:sp>
        <p:nvSpPr>
          <p:cNvPr id="14339" name="Content Placeholder 8">
            <a:extLst>
              <a:ext uri="{FF2B5EF4-FFF2-40B4-BE49-F238E27FC236}">
                <a16:creationId xmlns:a16="http://schemas.microsoft.com/office/drawing/2014/main" id="{058D19EE-5BF4-C637-CF4D-1F54D6AD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25963"/>
          </a:xfrm>
        </p:spPr>
        <p:txBody>
          <a:bodyPr/>
          <a:lstStyle/>
          <a:p>
            <a:pPr eaLnBrk="1" hangingPunct="1"/>
            <a:r>
              <a:rPr lang="sk-SK" altLang="sk-SK"/>
              <a:t>Rastrovacia sondová mikroskopia zahŕňa 20 rôznych metód</a:t>
            </a:r>
          </a:p>
          <a:p>
            <a:pPr eaLnBrk="1" hangingPunct="1"/>
            <a:r>
              <a:rPr lang="sk-SK" altLang="sk-SK"/>
              <a:t>Ako prvá bola objavená rastrovacia tunelová mikroskopia STM (1986, Heinrich Rohrer, Nobelova cena)</a:t>
            </a:r>
          </a:p>
          <a:p>
            <a:pPr eaLnBrk="1" hangingPunct="1"/>
            <a:r>
              <a:rPr lang="sk-SK" altLang="sk-SK"/>
              <a:t>V súčasnosti najčastejšie používaná je atómová silová mikroskopia (AFM)</a:t>
            </a:r>
          </a:p>
          <a:p>
            <a:pPr eaLnBrk="1" hangingPunct="1"/>
            <a:r>
              <a:rPr lang="sk-SK" altLang="sk-SK"/>
              <a:t>Rozlíšenie uvedených metód je také veľké, že umožňujú ozbraziť jednotlivé atómy.</a:t>
            </a:r>
          </a:p>
          <a:p>
            <a:pPr eaLnBrk="1" hangingPunct="1"/>
            <a:endParaRPr lang="sk-SK" alt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25367-DD9D-FB7B-25B4-12DA9C49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STM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98370-3194-5FDE-03C7-338C5373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 Pri tunelovom mikroskope sa prúdová sonda priblíži veľmi blízko ku vzorke rádovo na desiatky nm. Prúdovou sondou sa prechádza postupne celý povrch vzorky a zaznamenáva sa veľkosť prúdu.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k-SK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 Na základe veľkosti prúdu sa spätne vypočíta vzdialenosť medzi sonodou a vzorkou. Ak bola výška sondy konštantná, výsledkom bude výšková mapa vzorky.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0670A-9134-2CFF-900A-96C009DF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Podstata SPM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BAAF-1500-8F79-E5BC-9366BB9DB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5" cy="4525963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Podstata metódy je založená na </a:t>
            </a:r>
            <a:r>
              <a:rPr lang="sk-SK" dirty="0">
                <a:solidFill>
                  <a:srgbClr val="FF0000"/>
                </a:solidFill>
              </a:rPr>
              <a:t>tunelovom jave</a:t>
            </a:r>
            <a:r>
              <a:rPr lang="sk-SK" dirty="0"/>
              <a:t>: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Ak sa dva vodiče priblížia dostatočne blízko, začne </a:t>
            </a:r>
            <a:r>
              <a:rPr lang="sk-SK" dirty="0">
                <a:solidFill>
                  <a:srgbClr val="FF0000"/>
                </a:solidFill>
              </a:rPr>
              <a:t>medzi nimi prechádzať prúd</a:t>
            </a:r>
            <a:r>
              <a:rPr lang="sk-SK" dirty="0"/>
              <a:t>, aj keď vodiče nie sú vodivo spojené.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/>
              <a:t>Veľkosť tohoto prúdu silno závisí od </a:t>
            </a:r>
            <a:r>
              <a:rPr lang="sk-SK" dirty="0">
                <a:solidFill>
                  <a:srgbClr val="FF0000"/>
                </a:solidFill>
              </a:rPr>
              <a:t>vzdialenosti</a:t>
            </a:r>
            <a:r>
              <a:rPr lang="sk-SK" dirty="0"/>
              <a:t> vodičov - čím bližšie sú tým väčší prúd tečie.</a:t>
            </a:r>
          </a:p>
        </p:txBody>
      </p:sp>
      <p:sp>
        <p:nvSpPr>
          <p:cNvPr id="14341" name="Content Placeholder 6">
            <a:extLst>
              <a:ext uri="{FF2B5EF4-FFF2-40B4-BE49-F238E27FC236}">
                <a16:creationId xmlns:a16="http://schemas.microsoft.com/office/drawing/2014/main" id="{51469007-65C5-341B-330D-C12C01AE0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k-SK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1E33AD2D-200E-C9E3-10A1-F4EE247D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86000"/>
            <a:ext cx="3806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895</TotalTime>
  <Words>928</Words>
  <Application>Microsoft Office PowerPoint</Application>
  <PresentationFormat>Prezentácia na obrazovke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4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4. SPM (Scanning probe microscope)</vt:lpstr>
      <vt:lpstr>ELEKTRÓNOVÝ MIKROSKOP</vt:lpstr>
      <vt:lpstr>Prezentácia programu PowerPoint</vt:lpstr>
      <vt:lpstr>Prezentácia programu PowerPoint</vt:lpstr>
      <vt:lpstr>Prezentácia programu PowerPoint</vt:lpstr>
      <vt:lpstr>Prezentácia programu PowerPoint</vt:lpstr>
      <vt:lpstr>SPM</vt:lpstr>
      <vt:lpstr>STM</vt:lpstr>
      <vt:lpstr>Podstata SPM</vt:lpstr>
      <vt:lpstr>Sondová mikroskopia</vt:lpstr>
      <vt:lpstr>AFM</vt:lpstr>
      <vt:lpstr>Ako sa vyhodnocuje tvar vzorky?</vt:lpstr>
      <vt:lpstr>Ukážky z praxe</vt:lpstr>
      <vt:lpstr>Nanotechnológie</vt:lpstr>
      <vt:lpstr>Význam nanotechnológií</vt:lpstr>
      <vt:lpstr>R.P.Feynaman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88</cp:revision>
  <dcterms:created xsi:type="dcterms:W3CDTF">2008-08-05T20:39:24Z</dcterms:created>
  <dcterms:modified xsi:type="dcterms:W3CDTF">2025-10-20T06:47:24Z</dcterms:modified>
</cp:coreProperties>
</file>