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879" y="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E555DFA4-5823-A45E-DB28-01C5CF73090D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9A1E8ACE-0F33-EA86-14EC-E2ADA8F57815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5CC4A1A5-B5D8-F3A5-852C-6ACC14834546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EC1D932A-7876-FB0F-90D4-26174641FD59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626690EB-FE18-AD71-3102-51CCDF0C3587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6715BB89-07A8-4B61-95EE-39E7F4D3C5FA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3D957F12-A2F3-1140-84BC-2BE46CBBCB13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097E047C-0444-C206-E1F8-536E413A42D1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021BDD1F-9319-96CC-FB55-7367E531F9C7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0A9F354F-F3B1-F857-9DB0-24568A59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D29057-ED57-4980-9633-D60F3A810874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B85D4AE0-A28A-B6BD-5476-DB5AC1CFD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EC8FF4B8-EED2-31EB-23B2-BBBC0242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DAA60-11E1-47BC-95CD-A3E907044B2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54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223E984-581A-1EA3-3C03-49766D6A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9FD9E-61A2-4262-B0DE-1CFDFA11DB99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33F32BF-528D-493E-47D6-332A863B4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F2EE5D2-770D-EDF5-636C-33D3F7A8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CCCD6-F69D-452A-B00B-581A11D0C35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6089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70F7004-1304-4F51-D266-BED296840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72C8-1E58-4120-B6BC-280A699F110A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109B917-0344-8EB1-3269-C228F78A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64BC0B3-6D75-04EC-BCA5-76881E73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9813D-148F-4835-9A7C-0BFD888171E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7135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FF1EEA9-F859-9002-1903-E1E7301A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A9195-E61A-4C6D-8022-BFA6BF18D21C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C60C858-E951-3315-555B-98BCCC33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6AB2A01-C274-D16D-6252-D1D01EBD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99C42-1086-4134-BDAD-77E20AB47A5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0022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id="{A2B8ADD4-6741-04B6-0FFE-6CC258CA4EAC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05BC1C32-B91D-E54E-BFC6-2CAB2AA18FFE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FCCE6E76-8372-CF90-0A73-07F37B6183A6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CD835D28-8BB2-9FCB-2A56-EA0962DA8929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78A6DAE2-4443-8B70-5CB8-47926CD909A1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26ADCBF6-AE54-A142-1D7A-B2B0A8B6AE0B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A2909282-BCFB-F2F4-5DDE-C33215A3E084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2B7F6FC1-AC8E-4AEB-6D0A-F84BF0453741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id="{C02AFCB0-7EA0-A557-04AB-7DC8B48BAF1D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570D19A2-62AE-8BD0-E901-F039ED1359D5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id="{8F8AB77B-9E89-F2FB-89FB-F2DD8124864D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050850CB-A9D0-7F31-E7A3-1B7C149A3E52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6BC63CAA-5E99-2DCB-837D-EFA41483979E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E381B1D1-49A4-7198-1359-4343F51CD1D0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C12F70D1-09F2-C300-9F0C-AD09DF004939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DB6D6B25-800F-06CC-156F-51F12359B196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82C72E72-C92A-8470-FCC0-F9BE1FD195A4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A14852A8-9C80-7DEC-8A31-48BC853C3734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837C642D-1C18-C875-E540-49BF0431B863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F58E6626-457F-2B73-B2A7-D32BE6A7845F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39">
            <a:extLst>
              <a:ext uri="{FF2B5EF4-FFF2-40B4-BE49-F238E27FC236}">
                <a16:creationId xmlns:a16="http://schemas.microsoft.com/office/drawing/2014/main" id="{C8CF5F51-2748-BB70-5445-402B1E0D38B1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5D59753B-FE02-8018-83DD-04E7B9F0E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4621EC-8A89-4BC5-B1A0-A176A9D39774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534DFD60-C8BB-D575-E2FD-106F3BB5B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1A0C7E14-798F-D19F-02B7-833DEA257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3839E-44ED-45B0-B9CD-3AD3D807107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3760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1B9B9-E008-1FF0-883E-E6EE4087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4CEB27-9034-4F5E-A027-0E7B2460C4AD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7F4E3-FB6D-353F-51F6-F8B3C6F4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B2A11-A8DA-262B-3AE9-F7597800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2F5DC-6FCA-4615-838B-5879A72BE6D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6192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C0041A51-860D-33E0-4616-AB5B09E380BF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26BAF3C7-7B1A-A235-09B5-D5A54EC183E8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7187CD80-4F65-BE9E-7403-535ED6624017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410E90B3-A0D3-5BD6-57C2-3A4067395EF4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AA9C4B9C-F29F-E442-90B0-0E3D9CD93A2E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D71A4ED9-936E-20EE-639E-4B6A0D1FAC14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17B0178B-B703-1127-5415-B40DDA5AA50E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5097957F-7D5E-D0C5-2CD5-75BAC8DBB8DB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5D83ADB3-759F-3186-BB79-E1329A9F6917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EF2D7296-BBFA-98C2-1387-B34FAD75996D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7E79FD50-C269-063E-5C8A-1C08DD600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5747C6-B1FA-43B5-AC63-1CBBEE3EE3FE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5046B161-1AE8-840C-C6E0-21649B17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C59549A8-0F5C-C877-67D8-FB008B07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8C9D0-9919-48FB-AF8B-5AEC452B096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6835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F57DF337-CCF0-B7F7-3397-0F85CB4F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87704-F30D-4148-A317-78122BE674EE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A8558B4-6232-37C3-F06E-29A71FF6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8E35A111-C0A2-C2EE-4D73-E2EAAB56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4AB57-3BB5-4D14-A923-48DEB40B2E2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785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3F7594-DE91-E481-0B4E-DF15CAEE9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693977-CFAE-4E33-89B7-379FC3DF9F14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C5DFEF-0197-03B4-A5E4-6213F593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B758A-D312-363D-899A-D03059009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C9D2A-1C39-415E-9956-939C19C06C4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2750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59369C04-317B-AAB2-3B9D-F8A611FA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1E377-3B37-4FBA-8242-31BAD51D0404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D3983AE-1E74-2980-9A96-AA1BAFFB8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F73D08D-0843-D76B-1E87-F2D31EA05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60E86-7D13-45FB-A915-F963E4ECF3A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3493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1CF54CFC-96AA-4795-6FD6-3A0077FA055E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8DC6AE07-23D9-A46B-9F20-3C830DF8D07E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id="{F41C1705-43F7-8496-CACF-5AA9B3D2797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20">
              <a:extLst>
                <a:ext uri="{FF2B5EF4-FFF2-40B4-BE49-F238E27FC236}">
                  <a16:creationId xmlns:a16="http://schemas.microsoft.com/office/drawing/2014/main" id="{EDDF5B22-97B3-D292-90E5-F82243A63DD5}"/>
                </a:ext>
              </a:extLst>
            </p:cNvPr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3">
              <a:extLst>
                <a:ext uri="{FF2B5EF4-FFF2-40B4-BE49-F238E27FC236}">
                  <a16:creationId xmlns:a16="http://schemas.microsoft.com/office/drawing/2014/main" id="{002E3EAA-5891-DB73-0BF8-31BA5FD06D72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4">
              <a:extLst>
                <a:ext uri="{FF2B5EF4-FFF2-40B4-BE49-F238E27FC236}">
                  <a16:creationId xmlns:a16="http://schemas.microsoft.com/office/drawing/2014/main" id="{59D93FC0-E085-5FC5-68B0-472AF78E35A4}"/>
                </a:ext>
              </a:extLst>
            </p:cNvPr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D7905A98-4BBA-6FF7-2D23-7343D82C5A4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26">
              <a:extLst>
                <a:ext uri="{FF2B5EF4-FFF2-40B4-BE49-F238E27FC236}">
                  <a16:creationId xmlns:a16="http://schemas.microsoft.com/office/drawing/2014/main" id="{5E8E0C15-D811-7046-05E4-471602DF53B8}"/>
                </a:ext>
              </a:extLst>
            </p:cNvPr>
            <p:cNvCxnSpPr/>
            <p:nvPr/>
          </p:nvCxnSpPr>
          <p:spPr>
            <a:xfrm rot="16200000">
              <a:off x="6663593" y="1288707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7">
              <a:extLst>
                <a:ext uri="{FF2B5EF4-FFF2-40B4-BE49-F238E27FC236}">
                  <a16:creationId xmlns:a16="http://schemas.microsoft.com/office/drawing/2014/main" id="{47D58749-22AA-D1C5-A1B9-DE3025406CB8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8">
              <a:extLst>
                <a:ext uri="{FF2B5EF4-FFF2-40B4-BE49-F238E27FC236}">
                  <a16:creationId xmlns:a16="http://schemas.microsoft.com/office/drawing/2014/main" id="{55191004-2C13-216F-1BA5-410B658D4E9E}"/>
                </a:ext>
              </a:extLst>
            </p:cNvPr>
            <p:cNvCxnSpPr/>
            <p:nvPr/>
          </p:nvCxnSpPr>
          <p:spPr>
            <a:xfrm rot="5400000" flipH="1">
              <a:off x="6744513" y="1287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037B77E7-A1BD-FEF3-68FC-00D230E9DEF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30">
              <a:extLst>
                <a:ext uri="{FF2B5EF4-FFF2-40B4-BE49-F238E27FC236}">
                  <a16:creationId xmlns:a16="http://schemas.microsoft.com/office/drawing/2014/main" id="{F9BA2347-D8E5-A4D7-3F59-E37A0B6003F8}"/>
                </a:ext>
              </a:extLst>
            </p:cNvPr>
            <p:cNvCxnSpPr/>
            <p:nvPr/>
          </p:nvCxnSpPr>
          <p:spPr>
            <a:xfrm rot="16200000">
              <a:off x="6663592" y="12887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1">
              <a:extLst>
                <a:ext uri="{FF2B5EF4-FFF2-40B4-BE49-F238E27FC236}">
                  <a16:creationId xmlns:a16="http://schemas.microsoft.com/office/drawing/2014/main" id="{A85A82B6-E126-7A16-80E3-BD0E5CD495AB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2">
              <a:extLst>
                <a:ext uri="{FF2B5EF4-FFF2-40B4-BE49-F238E27FC236}">
                  <a16:creationId xmlns:a16="http://schemas.microsoft.com/office/drawing/2014/main" id="{33A980D5-350F-5B03-CF93-029745544FAE}"/>
                </a:ext>
              </a:extLst>
            </p:cNvPr>
            <p:cNvCxnSpPr/>
            <p:nvPr/>
          </p:nvCxnSpPr>
          <p:spPr>
            <a:xfrm rot="5400000" flipH="1">
              <a:off x="6744512" y="12877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97FBBC85-2C13-4D7F-690C-FD135C893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8E131E-D6B4-4777-BF6F-6131984FE121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B58CD0F3-231C-AEF5-872A-1E9294FAE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32AA46C2-6AD6-20D8-6F18-6FD6BC35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F8416A54-6AB4-47F2-BD32-D167CE6212D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4865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CF2161-FB22-C09C-4740-A7374D35FC9D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29FFDB-3A93-21CF-AFB5-1961CCF2E8E4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F8BC19-59DC-5B08-EBA4-31FE19ABB91D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4C6783-7DA1-9FA7-95A2-A72B6A71C136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1D7796-44F8-5255-F80F-2E2762905700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F69AB-8C2B-46B6-61D1-E3F8D1802481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433EB8-2BCE-718E-8C0D-9F8976D0414D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CFB356-5AD8-9B35-9378-D59CEBF72012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7FA51E-9AF1-A369-42AF-4BE6D6F6F36B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50B9E79B-DAC7-2C6E-6501-D3DF4293B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id="{4B782E22-34DB-68C3-0580-0713E887A1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/>
              <a:t>Click to edit Master text styles</a:t>
            </a:r>
          </a:p>
          <a:p>
            <a:pPr lvl="1"/>
            <a:r>
              <a:rPr lang="en-US" altLang="sk-SK"/>
              <a:t>Second level</a:t>
            </a:r>
          </a:p>
          <a:p>
            <a:pPr lvl="2"/>
            <a:r>
              <a:rPr lang="en-US" altLang="sk-SK"/>
              <a:t>Third level</a:t>
            </a:r>
          </a:p>
          <a:p>
            <a:pPr lvl="3"/>
            <a:r>
              <a:rPr lang="en-US" altLang="sk-SK"/>
              <a:t>Fourth level</a:t>
            </a:r>
          </a:p>
          <a:p>
            <a:pPr lvl="4"/>
            <a:r>
              <a:rPr lang="en-US" altLang="sk-SK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4B5665D-4E3E-D920-CDEF-4C97A6358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59B062B-C69A-4BEF-B18B-25382C2645AB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470EDF-23B4-7043-5A24-DD89B993D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7F58ADE-1DE2-13AF-D2EC-196A13971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fld id="{B9B04AB2-5F43-42B9-96CA-25EC24DBB064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1" r:id="rId1"/>
    <p:sldLayoutId id="2147483876" r:id="rId2"/>
    <p:sldLayoutId id="2147483882" r:id="rId3"/>
    <p:sldLayoutId id="2147483883" r:id="rId4"/>
    <p:sldLayoutId id="2147483884" r:id="rId5"/>
    <p:sldLayoutId id="2147483877" r:id="rId6"/>
    <p:sldLayoutId id="2147483885" r:id="rId7"/>
    <p:sldLayoutId id="2147483878" r:id="rId8"/>
    <p:sldLayoutId id="2147483886" r:id="rId9"/>
    <p:sldLayoutId id="2147483879" r:id="rId10"/>
    <p:sldLayoutId id="21474838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1B6FF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FFC41E-CFFB-AC7B-44A8-2AF401A8E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786" y="3571876"/>
            <a:ext cx="7772400" cy="15716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6. mikroskopy</a:t>
            </a:r>
          </a:p>
        </p:txBody>
      </p:sp>
      <p:sp>
        <p:nvSpPr>
          <p:cNvPr id="6" name="TextovéPole 14">
            <a:extLst>
              <a:ext uri="{FF2B5EF4-FFF2-40B4-BE49-F238E27FC236}">
                <a16:creationId xmlns:a16="http://schemas.microsoft.com/office/drawing/2014/main" id="{477992A2-4F25-6857-59E9-67D8C66D3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74" y="1643050"/>
            <a:ext cx="4357718" cy="923925"/>
          </a:xfrm>
          <a:prstGeom prst="rect">
            <a:avLst/>
          </a:prstGeom>
          <a:solidFill>
            <a:srgbClr val="FF0000"/>
          </a:solidFill>
          <a:ln w="19050" cap="rnd">
            <a:solidFill>
              <a:schemeClr val="bg1">
                <a:alpha val="74000"/>
              </a:schemeClr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solidFill>
                  <a:schemeClr val="bg1"/>
                </a:solidFill>
                <a:latin typeface="Calibri" pitchFamily="34" charset="0"/>
              </a:rPr>
              <a:t>veda pre život</a:t>
            </a:r>
          </a:p>
        </p:txBody>
      </p:sp>
      <p:pic>
        <p:nvPicPr>
          <p:cNvPr id="8198" name="Picture 8">
            <a:extLst>
              <a:ext uri="{FF2B5EF4-FFF2-40B4-BE49-F238E27FC236}">
                <a16:creationId xmlns:a16="http://schemas.microsoft.com/office/drawing/2014/main" id="{13ECEC20-CE7A-D910-5568-9A5B98A34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"/>
            <a:ext cx="2828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74EC-A288-BB5C-09CA-34082B399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Rozlíšenie</a:t>
            </a:r>
          </a:p>
        </p:txBody>
      </p:sp>
      <p:sp>
        <p:nvSpPr>
          <p:cNvPr id="17411" name="Content Placeholder 3">
            <a:extLst>
              <a:ext uri="{FF2B5EF4-FFF2-40B4-BE49-F238E27FC236}">
                <a16:creationId xmlns:a16="http://schemas.microsoft.com/office/drawing/2014/main" id="{F2E3FC9C-7C4B-2811-D1C6-3C2E2C3C0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5" y="1000125"/>
            <a:ext cx="4714875" cy="5857875"/>
          </a:xfrm>
        </p:spPr>
        <p:txBody>
          <a:bodyPr/>
          <a:lstStyle/>
          <a:p>
            <a:r>
              <a:rPr lang="sk-SK" altLang="sk-SK"/>
              <a:t>Lúče svetla sa nemôžu ani v ideálnom prípade zbiehať do geometrického bodu. Z vlnovej povahy svetla vyplýva, že obrazom bodového zdroja je vždy tzv. </a:t>
            </a:r>
            <a:r>
              <a:rPr lang="sk-SK" altLang="sk-SK">
                <a:solidFill>
                  <a:srgbClr val="FF0000"/>
                </a:solidFill>
              </a:rPr>
              <a:t>difrakčný krúžok</a:t>
            </a:r>
            <a:r>
              <a:rPr lang="sk-SK" altLang="sk-SK"/>
              <a:t>. </a:t>
            </a:r>
          </a:p>
          <a:p>
            <a:r>
              <a:rPr lang="sk-SK" altLang="sk-SK"/>
              <a:t>Difrakčný krúžok je tým menší, čím väčší je uhol, pod ktorým sa lúče svetla zbiehajú. charakterizuje ho tzv. </a:t>
            </a:r>
            <a:r>
              <a:rPr lang="sk-SK" altLang="sk-SK">
                <a:solidFill>
                  <a:srgbClr val="FF0000"/>
                </a:solidFill>
              </a:rPr>
              <a:t>numerická apertúra </a:t>
            </a:r>
            <a:r>
              <a:rPr lang="sk-SK" altLang="sk-SK"/>
              <a:t>(NA).	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45AEF9E6-2E16-680E-9898-6027F0DBB57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063" y="2143125"/>
            <a:ext cx="3333750" cy="3929063"/>
          </a:xfrm>
          <a:noFill/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2CBA599A-9F68-EDB1-C71E-02B576731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3500438"/>
            <a:ext cx="1204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NA = 0,75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7FE32A67-4BD1-5D24-2574-B15394DF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625" y="3500438"/>
            <a:ext cx="1204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NA = 0,15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3239-F7D6-5B4D-DA2F-586DB82AA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Kontrast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F697A02B-5818-9197-7FF9-CE112FA52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/>
              <a:t>Množstvo objektov ktoré sú predmetom pozorovania sú transparentné alebo čiastočne transparentné preparáty.</a:t>
            </a:r>
          </a:p>
          <a:p>
            <a:r>
              <a:rPr lang="sk-SK" altLang="sk-SK"/>
              <a:t>Na zvýraznenie kontrastu sa preto v mikroskopii používajú viaceré techniky farbenia a osvetľovania vzorky.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A2B825-ED31-3294-5F11-F76CA68A1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Polarizované svetlo</a:t>
            </a:r>
          </a:p>
        </p:txBody>
      </p:sp>
      <p:sp>
        <p:nvSpPr>
          <p:cNvPr id="19459" name="Content Placeholder 4">
            <a:extLst>
              <a:ext uri="{FF2B5EF4-FFF2-40B4-BE49-F238E27FC236}">
                <a16:creationId xmlns:a16="http://schemas.microsoft.com/office/drawing/2014/main" id="{0D7B6B03-BB01-BD4B-97C3-1346D7EB2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endParaRPr lang="sk-SK" altLang="sk-SK"/>
          </a:p>
        </p:txBody>
      </p:sp>
      <p:sp>
        <p:nvSpPr>
          <p:cNvPr id="19460" name="Content Placeholder 5">
            <a:extLst>
              <a:ext uri="{FF2B5EF4-FFF2-40B4-BE49-F238E27FC236}">
                <a16:creationId xmlns:a16="http://schemas.microsoft.com/office/drawing/2014/main" id="{AE6204D4-AE11-F6E9-8FC3-7ED923D3C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r>
              <a:rPr lang="sk-SK" altLang="sk-SK"/>
              <a:t>Polarizácia  znamená obmedzenie kmitov elektromagnetického poľa do jednej roviny. Vysoko organizované materiály (kryštály) stáčajú rovinu polarizácie, sú preto viditeľné na tmavom pozadí.</a:t>
            </a:r>
          </a:p>
        </p:txBody>
      </p:sp>
      <p:pic>
        <p:nvPicPr>
          <p:cNvPr id="19461" name="Picture 8">
            <a:extLst>
              <a:ext uri="{FF2B5EF4-FFF2-40B4-BE49-F238E27FC236}">
                <a16:creationId xmlns:a16="http://schemas.microsoft.com/office/drawing/2014/main" id="{722DC6C3-6989-B925-8466-E51379498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43000"/>
            <a:ext cx="3000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F020-863B-5796-58F9-F7D197D1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Kryšály manganistanu draselného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88110D55-FDBE-A996-F9D3-2CBA306A353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786063"/>
            <a:ext cx="3924300" cy="1614487"/>
          </a:xfrm>
          <a:noFill/>
        </p:spPr>
      </p:pic>
      <p:pic>
        <p:nvPicPr>
          <p:cNvPr id="20484" name="Picture 3">
            <a:extLst>
              <a:ext uri="{FF2B5EF4-FFF2-40B4-BE49-F238E27FC236}">
                <a16:creationId xmlns:a16="http://schemas.microsoft.com/office/drawing/2014/main" id="{7CF57491-C01B-A63E-D356-9464CF9ED7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2798763"/>
            <a:ext cx="3929062" cy="1616075"/>
          </a:xfrm>
          <a:noFill/>
        </p:spPr>
      </p:pic>
      <p:sp>
        <p:nvSpPr>
          <p:cNvPr id="20485" name="Rectangle 6">
            <a:extLst>
              <a:ext uri="{FF2B5EF4-FFF2-40B4-BE49-F238E27FC236}">
                <a16:creationId xmlns:a16="http://schemas.microsoft.com/office/drawing/2014/main" id="{AC7B1494-B77C-E8EF-D431-B90FE9932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286375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v prechádzajúcom svetle</a:t>
            </a:r>
          </a:p>
        </p:txBody>
      </p:sp>
      <p:sp>
        <p:nvSpPr>
          <p:cNvPr id="20486" name="Rectangle 7">
            <a:extLst>
              <a:ext uri="{FF2B5EF4-FFF2-40B4-BE49-F238E27FC236}">
                <a16:creationId xmlns:a16="http://schemas.microsoft.com/office/drawing/2014/main" id="{DCA10393-6D5C-578E-885A-E6227ED77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25" y="5286375"/>
            <a:ext cx="253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v polarizovanom svetle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CF76F-D532-2199-8759-418FB576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/>
              <a:t>História</a:t>
            </a:r>
            <a:endParaRPr lang="sk-SK" dirty="0"/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124A7867-3453-76FA-F477-44E5CACA11A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100" y="1785938"/>
            <a:ext cx="4084638" cy="4500562"/>
          </a:xfrm>
          <a:noFill/>
        </p:spPr>
      </p:pic>
      <p:sp>
        <p:nvSpPr>
          <p:cNvPr id="9220" name="Content Placeholder 6">
            <a:extLst>
              <a:ext uri="{FF2B5EF4-FFF2-40B4-BE49-F238E27FC236}">
                <a16:creationId xmlns:a16="http://schemas.microsoft.com/office/drawing/2014/main" id="{E815920B-49BE-A59C-7487-FE12AF513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0563" y="1770063"/>
            <a:ext cx="4429125" cy="4525962"/>
          </a:xfrm>
        </p:spPr>
        <p:txBody>
          <a:bodyPr/>
          <a:lstStyle/>
          <a:p>
            <a:r>
              <a:rPr lang="sk-SK" altLang="sk-SK"/>
              <a:t>Anglický fyzik </a:t>
            </a:r>
            <a:r>
              <a:rPr lang="sk-SK" altLang="sk-SK">
                <a:solidFill>
                  <a:srgbClr val="FF0000"/>
                </a:solidFill>
              </a:rPr>
              <a:t>Robert Hooke</a:t>
            </a:r>
            <a:r>
              <a:rPr lang="sk-SK" altLang="sk-SK"/>
              <a:t> (1635 - 1703) ako jeden z prvých uskutočnil pozorovania mnohých objektov vlastnoručne zhotoveným mikroskopom. Zaviedol pojem bunky (celluly). V roku  1655 vydal knihu Micrographia.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E3C5-C2EA-2494-556E-14FD9DF2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História</a:t>
            </a:r>
          </a:p>
        </p:txBody>
      </p:sp>
      <p:sp>
        <p:nvSpPr>
          <p:cNvPr id="10243" name="Content Placeholder 3">
            <a:extLst>
              <a:ext uri="{FF2B5EF4-FFF2-40B4-BE49-F238E27FC236}">
                <a16:creationId xmlns:a16="http://schemas.microsoft.com/office/drawing/2014/main" id="{F67325D9-D570-0CFE-F8DC-7EF19D142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7688" y="1770063"/>
            <a:ext cx="4429125" cy="4525962"/>
          </a:xfrm>
        </p:spPr>
        <p:txBody>
          <a:bodyPr/>
          <a:lstStyle/>
          <a:p>
            <a:r>
              <a:rPr lang="sk-SK" altLang="sk-SK"/>
              <a:t>Holanďan </a:t>
            </a:r>
            <a:r>
              <a:rPr lang="sk-SK" altLang="sk-SK">
                <a:solidFill>
                  <a:srgbClr val="FF0000"/>
                </a:solidFill>
              </a:rPr>
              <a:t>Antonie van Leeuwenhoek </a:t>
            </a:r>
            <a:r>
              <a:rPr lang="sk-SK" altLang="sk-SK"/>
              <a:t>(1632 - 1723) je známy zdokonalením mikroskopu a prispením k vzniku mikrobiológie. Pozoroval a popísal jednobunkové mikroorganizmy, v roku 1674 podal prvý presný opis červených krviniek.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DDE082F2-EA6E-592E-6EEC-365F52D4C82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857375"/>
            <a:ext cx="3597275" cy="45783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B7C4-9202-7D69-7243-D51F83D6E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História</a:t>
            </a:r>
          </a:p>
        </p:txBody>
      </p:sp>
      <p:sp>
        <p:nvSpPr>
          <p:cNvPr id="11267" name="Content Placeholder 3">
            <a:extLst>
              <a:ext uri="{FF2B5EF4-FFF2-40B4-BE49-F238E27FC236}">
                <a16:creationId xmlns:a16="http://schemas.microsoft.com/office/drawing/2014/main" id="{671B9AF7-02DE-57B7-885C-4B102B88B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0563" y="1770063"/>
            <a:ext cx="4643437" cy="4525962"/>
          </a:xfrm>
        </p:spPr>
        <p:txBody>
          <a:bodyPr/>
          <a:lstStyle/>
          <a:p>
            <a:r>
              <a:rPr lang="sk-SK" altLang="sk-SK">
                <a:solidFill>
                  <a:srgbClr val="FF0000"/>
                </a:solidFill>
              </a:rPr>
              <a:t>Ernst Karl Abbe </a:t>
            </a:r>
            <a:r>
              <a:rPr lang="sk-SK" altLang="sk-SK"/>
              <a:t>(1840 - 1905) bol nemecký fyzik, astronóm a sociálny reformátor. Je zakladateľom teórie optických prístrojov. Svojou prácou začal novú epochu vo vývoji konštrukcie mikroskopov. V roku 1866 vyvinul apochromatické objektívy. 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A1C70C67-CD61-1EE5-8EF0-8626D3FE578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050" y="1857375"/>
            <a:ext cx="3919538" cy="4357688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F63CE-F12F-8C16-7613-647B8CE8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Mikroskop</a:t>
            </a:r>
          </a:p>
        </p:txBody>
      </p:sp>
      <p:sp>
        <p:nvSpPr>
          <p:cNvPr id="12291" name="Content Placeholder 3">
            <a:extLst>
              <a:ext uri="{FF2B5EF4-FFF2-40B4-BE49-F238E27FC236}">
                <a16:creationId xmlns:a16="http://schemas.microsoft.com/office/drawing/2014/main" id="{09F33867-AC69-86A4-467B-750C3F193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7688" y="1770063"/>
            <a:ext cx="4786312" cy="4525962"/>
          </a:xfrm>
        </p:spPr>
        <p:txBody>
          <a:bodyPr/>
          <a:lstStyle/>
          <a:p>
            <a:r>
              <a:rPr lang="sk-SK" altLang="sk-SK"/>
              <a:t>Optický mikroskop je centrovaná </a:t>
            </a:r>
            <a:r>
              <a:rPr lang="sk-SK" altLang="sk-SK">
                <a:solidFill>
                  <a:srgbClr val="FF0000"/>
                </a:solidFill>
              </a:rPr>
              <a:t>sústava</a:t>
            </a:r>
            <a:r>
              <a:rPr lang="sk-SK" altLang="sk-SK"/>
              <a:t> dvoch zložených spojných šošoviek. Predná šošovka sa nazýva </a:t>
            </a:r>
            <a:r>
              <a:rPr lang="sk-SK" altLang="sk-SK">
                <a:solidFill>
                  <a:srgbClr val="FF0000"/>
                </a:solidFill>
              </a:rPr>
              <a:t>objektív</a:t>
            </a:r>
            <a:r>
              <a:rPr lang="sk-SK" altLang="sk-SK"/>
              <a:t> a má veľmi malú ohniskovú vzdialenosť. Zadná šošovka sa nazýva </a:t>
            </a:r>
            <a:r>
              <a:rPr lang="sk-SK" altLang="sk-SK">
                <a:solidFill>
                  <a:srgbClr val="FF0000"/>
                </a:solidFill>
              </a:rPr>
              <a:t>okulár</a:t>
            </a:r>
            <a:r>
              <a:rPr lang="sk-SK" altLang="sk-SK"/>
              <a:t> a slúži ako lupa na zväčšenie skutočného obrazu, vytvoreného objektívom.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A8FABD5F-4E2C-CA9A-CBA4-D1E1FF86A12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857375"/>
            <a:ext cx="3459162" cy="451485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DB13C-8AE0-7292-5B31-57A0187F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Zväčšenie</a:t>
            </a:r>
          </a:p>
        </p:txBody>
      </p:sp>
      <p:sp>
        <p:nvSpPr>
          <p:cNvPr id="13315" name="Content Placeholder 3">
            <a:extLst>
              <a:ext uri="{FF2B5EF4-FFF2-40B4-BE49-F238E27FC236}">
                <a16:creationId xmlns:a16="http://schemas.microsoft.com/office/drawing/2014/main" id="{815B9F95-76B9-65E5-BD25-42995A26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5" y="1770063"/>
            <a:ext cx="4714875" cy="4525962"/>
          </a:xfrm>
        </p:spPr>
        <p:txBody>
          <a:bodyPr/>
          <a:lstStyle/>
          <a:p>
            <a:r>
              <a:rPr lang="sk-SK" altLang="sk-SK"/>
              <a:t>Čím je </a:t>
            </a:r>
            <a:r>
              <a:rPr lang="sk-SK" altLang="sk-SK">
                <a:solidFill>
                  <a:srgbClr val="FF0000"/>
                </a:solidFill>
              </a:rPr>
              <a:t>ohnisková vzdialenosť šošovky menšia</a:t>
            </a:r>
            <a:r>
              <a:rPr lang="sk-SK" altLang="sk-SK"/>
              <a:t>, tým väčšie je zväčšenie, ale tým </a:t>
            </a:r>
            <a:r>
              <a:rPr lang="sk-SK" altLang="sk-SK">
                <a:solidFill>
                  <a:srgbClr val="FF0000"/>
                </a:solidFill>
              </a:rPr>
              <a:t>bližšie</a:t>
            </a:r>
            <a:r>
              <a:rPr lang="sk-SK" altLang="sk-SK"/>
              <a:t> ju treba klásť k predmetu. Veľmi krátka ohnisková vzdialenosť objektívu dovoľuje vytvoriť veľmi </a:t>
            </a:r>
            <a:r>
              <a:rPr lang="sk-SK" altLang="sk-SK">
                <a:solidFill>
                  <a:srgbClr val="FF0000"/>
                </a:solidFill>
              </a:rPr>
              <a:t>zväčšený skutočný obraz </a:t>
            </a:r>
            <a:r>
              <a:rPr lang="sk-SK" altLang="sk-SK"/>
              <a:t>predmetu v tubuse, alebo na čipe CCD kamery.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DF86302B-8AFF-743A-591C-17E985B6B64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8" y="2428875"/>
            <a:ext cx="4056062" cy="314325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3806-7B88-C88D-5F27-57024559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6868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Mikroskop	  Numerická apertúra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2B942974-6334-6320-AFDC-C19403E755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643063"/>
            <a:ext cx="2854325" cy="4576762"/>
          </a:xfrm>
          <a:noFill/>
        </p:spPr>
      </p:pic>
      <p:sp>
        <p:nvSpPr>
          <p:cNvPr id="14340" name="Rectangle 5">
            <a:extLst>
              <a:ext uri="{FF2B5EF4-FFF2-40B4-BE49-F238E27FC236}">
                <a16:creationId xmlns:a16="http://schemas.microsoft.com/office/drawing/2014/main" id="{D6554F74-E5C4-51BD-B630-497E88FB6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1214438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okulár</a:t>
            </a:r>
          </a:p>
        </p:txBody>
      </p:sp>
      <p:sp>
        <p:nvSpPr>
          <p:cNvPr id="14341" name="Rectangle 6">
            <a:extLst>
              <a:ext uri="{FF2B5EF4-FFF2-40B4-BE49-F238E27FC236}">
                <a16:creationId xmlns:a16="http://schemas.microsoft.com/office/drawing/2014/main" id="{C2FD33CE-A88B-714F-FA23-70B8C193D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3214688"/>
            <a:ext cx="979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objektív</a:t>
            </a:r>
          </a:p>
        </p:txBody>
      </p:sp>
      <p:sp>
        <p:nvSpPr>
          <p:cNvPr id="14342" name="Rectangle 7">
            <a:extLst>
              <a:ext uri="{FF2B5EF4-FFF2-40B4-BE49-F238E27FC236}">
                <a16:creationId xmlns:a16="http://schemas.microsoft.com/office/drawing/2014/main" id="{CFEB83CA-8721-21FF-C1BD-394E803AF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5072063"/>
            <a:ext cx="126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kondenzor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2EFC8CF-76AB-B519-C4D4-5E9301D1137E}"/>
              </a:ext>
            </a:extLst>
          </p:cNvPr>
          <p:cNvCxnSpPr/>
          <p:nvPr/>
        </p:nvCxnSpPr>
        <p:spPr>
          <a:xfrm rot="10800000">
            <a:off x="2714625" y="5072063"/>
            <a:ext cx="857250" cy="2143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5FD95B-BDFC-C9CC-2A96-C288B425AB86}"/>
              </a:ext>
            </a:extLst>
          </p:cNvPr>
          <p:cNvCxnSpPr>
            <a:stCxn id="14341" idx="1"/>
          </p:cNvCxnSpPr>
          <p:nvPr/>
        </p:nvCxnSpPr>
        <p:spPr>
          <a:xfrm rot="10800000">
            <a:off x="3143250" y="3286125"/>
            <a:ext cx="428625" cy="1127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Rectangle 12">
            <a:extLst>
              <a:ext uri="{FF2B5EF4-FFF2-40B4-BE49-F238E27FC236}">
                <a16:creationId xmlns:a16="http://schemas.microsoft.com/office/drawing/2014/main" id="{0EB5EB15-6147-6C65-77D0-DCD3683B9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72063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zaostrovacia</a:t>
            </a:r>
          </a:p>
          <a:p>
            <a:pPr eaLnBrk="1" hangingPunct="1"/>
            <a:r>
              <a:rPr lang="sk-SK" altLang="sk-SK"/>
              <a:t>skrutka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942B78-5927-959B-C316-8C0637C6257C}"/>
              </a:ext>
            </a:extLst>
          </p:cNvPr>
          <p:cNvCxnSpPr/>
          <p:nvPr/>
        </p:nvCxnSpPr>
        <p:spPr>
          <a:xfrm flipV="1">
            <a:off x="285750" y="4643438"/>
            <a:ext cx="500063" cy="2857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Rectangle 15">
            <a:extLst>
              <a:ext uri="{FF2B5EF4-FFF2-40B4-BE49-F238E27FC236}">
                <a16:creationId xmlns:a16="http://schemas.microsoft.com/office/drawing/2014/main" id="{BFAC4DCA-859B-3FBC-4EED-3E1691280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313" y="3929063"/>
            <a:ext cx="2500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sk-SK"/>
              <a:t>vzorka</a:t>
            </a:r>
          </a:p>
          <a:p>
            <a:pPr eaLnBrk="1" hangingPunct="1"/>
            <a:r>
              <a:rPr lang="pl-PL" altLang="sk-SK"/>
              <a:t>na polohovateľnom</a:t>
            </a:r>
          </a:p>
          <a:p>
            <a:pPr eaLnBrk="1" hangingPunct="1"/>
            <a:r>
              <a:rPr lang="pl-PL" altLang="sk-SK"/>
              <a:t>mechanickom stolíku</a:t>
            </a:r>
            <a:endParaRPr lang="sk-SK" altLang="sk-SK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A4F6CA-2A47-C406-562E-F142A194E64E}"/>
              </a:ext>
            </a:extLst>
          </p:cNvPr>
          <p:cNvCxnSpPr>
            <a:stCxn id="14347" idx="1"/>
          </p:cNvCxnSpPr>
          <p:nvPr/>
        </p:nvCxnSpPr>
        <p:spPr>
          <a:xfrm rot="10800000">
            <a:off x="2428875" y="4000500"/>
            <a:ext cx="1214438" cy="3905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9" name="Picture 2">
            <a:extLst>
              <a:ext uri="{FF2B5EF4-FFF2-40B4-BE49-F238E27FC236}">
                <a16:creationId xmlns:a16="http://schemas.microsoft.com/office/drawing/2014/main" id="{447F7B30-DB0F-AC3A-94B4-837DAC2BB2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2786063"/>
            <a:ext cx="2598737" cy="2643187"/>
          </a:xfrm>
          <a:noFill/>
        </p:spPr>
      </p:pic>
      <p:sp>
        <p:nvSpPr>
          <p:cNvPr id="14350" name="Rectangle 20">
            <a:extLst>
              <a:ext uri="{FF2B5EF4-FFF2-40B4-BE49-F238E27FC236}">
                <a16:creationId xmlns:a16="http://schemas.microsoft.com/office/drawing/2014/main" id="{8C59C92D-0A3C-0C07-81F9-C0101BE84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2286000"/>
            <a:ext cx="2790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veľká numerická apertúra</a:t>
            </a:r>
          </a:p>
        </p:txBody>
      </p:sp>
      <p:sp>
        <p:nvSpPr>
          <p:cNvPr id="14351" name="Rectangle 21">
            <a:extLst>
              <a:ext uri="{FF2B5EF4-FFF2-40B4-BE49-F238E27FC236}">
                <a16:creationId xmlns:a16="http://schemas.microsoft.com/office/drawing/2014/main" id="{6D129190-BACF-4A50-D5C4-D4234F540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8" y="550068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malá numerická apertúra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70FA3-88DD-DAB0-E349-1F1D9271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Objektív</a:t>
            </a:r>
          </a:p>
        </p:txBody>
      </p:sp>
      <p:sp>
        <p:nvSpPr>
          <p:cNvPr id="15363" name="Content Placeholder 3">
            <a:extLst>
              <a:ext uri="{FF2B5EF4-FFF2-40B4-BE49-F238E27FC236}">
                <a16:creationId xmlns:a16="http://schemas.microsoft.com/office/drawing/2014/main" id="{F033AD91-94F9-7F76-6090-4DD4D6570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770063"/>
            <a:ext cx="4572000" cy="4525962"/>
          </a:xfrm>
        </p:spPr>
        <p:txBody>
          <a:bodyPr/>
          <a:lstStyle/>
          <a:p>
            <a:r>
              <a:rPr lang="sk-SK" altLang="sk-SK"/>
              <a:t>Objektív je </a:t>
            </a:r>
            <a:r>
              <a:rPr lang="sk-SK" altLang="sk-SK">
                <a:solidFill>
                  <a:srgbClr val="FF0000"/>
                </a:solidFill>
              </a:rPr>
              <a:t>najdôležitejšou súčasťou</a:t>
            </a:r>
            <a:r>
              <a:rPr lang="sk-SK" altLang="sk-SK"/>
              <a:t> optického mikroskopu. Kvalita objektívu určuje kvalitu výsledného zobrazenia vzhľadom k </a:t>
            </a:r>
            <a:r>
              <a:rPr lang="sk-SK" altLang="sk-SK">
                <a:solidFill>
                  <a:srgbClr val="FF0000"/>
                </a:solidFill>
              </a:rPr>
              <a:t>rozlišovacej schopnosti</a:t>
            </a:r>
            <a:r>
              <a:rPr lang="sk-SK" altLang="sk-SK"/>
              <a:t>, veľkosti zorného poľa, hĺbky ostrosti, svetelnosti systému a korekcie optických chýb.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0DEE5AFD-9B4C-AFA3-7E91-4689E80A72C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357438"/>
            <a:ext cx="4583113" cy="3071812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53F3F-E590-7BD8-673A-3BF981BC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Rozlišovacia schopnosť</a:t>
            </a:r>
          </a:p>
        </p:txBody>
      </p:sp>
      <p:sp>
        <p:nvSpPr>
          <p:cNvPr id="16387" name="Content Placeholder 3">
            <a:extLst>
              <a:ext uri="{FF2B5EF4-FFF2-40B4-BE49-F238E27FC236}">
                <a16:creationId xmlns:a16="http://schemas.microsoft.com/office/drawing/2014/main" id="{3FB6E5AC-0EBE-5396-93EA-401C258CB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428750"/>
            <a:ext cx="4038600" cy="4525963"/>
          </a:xfrm>
        </p:spPr>
        <p:txBody>
          <a:bodyPr/>
          <a:lstStyle/>
          <a:p>
            <a:r>
              <a:rPr lang="sk-SK" altLang="sk-SK"/>
              <a:t>Rozlišovacia schopnosť (R) </a:t>
            </a:r>
          </a:p>
          <a:p>
            <a:r>
              <a:rPr lang="sk-SK" altLang="sk-SK"/>
              <a:t>je najmenšia vzdialenosť dvoch bodov,ktorú môžeme v obraze rozlíšiť. </a:t>
            </a:r>
          </a:p>
          <a:p>
            <a:r>
              <a:rPr lang="sk-SK" altLang="sk-SK"/>
              <a:t>Je daná numerickou apertúrou, vlnovou dĺžkou svetla a indexom lomu prostredia.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FE076C07-5759-1C15-03E5-3F72B040B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71688"/>
            <a:ext cx="27305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>
            <a:extLst>
              <a:ext uri="{FF2B5EF4-FFF2-40B4-BE49-F238E27FC236}">
                <a16:creationId xmlns:a16="http://schemas.microsoft.com/office/drawing/2014/main" id="{7FAD8705-9EC7-C97A-AA6B-FA11AD455B5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3786188"/>
            <a:ext cx="2528888" cy="1646237"/>
          </a:xfrm>
          <a:noFill/>
        </p:spPr>
      </p:pic>
      <p:graphicFrame>
        <p:nvGraphicFramePr>
          <p:cNvPr id="16390" name="Object 7">
            <a:extLst>
              <a:ext uri="{FF2B5EF4-FFF2-40B4-BE49-F238E27FC236}">
                <a16:creationId xmlns:a16="http://schemas.microsoft.com/office/drawing/2014/main" id="{EE550335-7122-EE33-07B3-6AE849108F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3857625"/>
          <a:ext cx="22860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08" imgH="393529" progId="Equation.3">
                  <p:embed/>
                </p:oleObj>
              </mc:Choice>
              <mc:Fallback>
                <p:oleObj name="Equation" r:id="rId4" imgW="672808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57625"/>
                        <a:ext cx="228600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1" name="Picture 8">
            <a:extLst>
              <a:ext uri="{FF2B5EF4-FFF2-40B4-BE49-F238E27FC236}">
                <a16:creationId xmlns:a16="http://schemas.microsoft.com/office/drawing/2014/main" id="{90390C81-ABD6-F484-2C04-FE53B903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786063"/>
            <a:ext cx="31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11">
            <a:extLst>
              <a:ext uri="{FF2B5EF4-FFF2-40B4-BE49-F238E27FC236}">
                <a16:creationId xmlns:a16="http://schemas.microsoft.com/office/drawing/2014/main" id="{CE23D35B-D074-6B43-B2BA-7A8EA2133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3286125"/>
            <a:ext cx="2290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medza rozlíšiteľnosti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1058</TotalTime>
  <Words>421</Words>
  <Application>Microsoft Office PowerPoint</Application>
  <PresentationFormat>Prezentácia na obrazovke (4:3)</PresentationFormat>
  <Paragraphs>43</Paragraphs>
  <Slides>13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2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Metro</vt:lpstr>
      <vt:lpstr>Microsoft Equation 3.0</vt:lpstr>
      <vt:lpstr>6. mikroskopy</vt:lpstr>
      <vt:lpstr>História</vt:lpstr>
      <vt:lpstr>História</vt:lpstr>
      <vt:lpstr>História</vt:lpstr>
      <vt:lpstr>Mikroskop</vt:lpstr>
      <vt:lpstr>Zväčšenie</vt:lpstr>
      <vt:lpstr>Mikroskop   Numerická apertúra</vt:lpstr>
      <vt:lpstr>Objektív</vt:lpstr>
      <vt:lpstr>Rozlišovacia schopnosť</vt:lpstr>
      <vt:lpstr>Rozlíšenie</vt:lpstr>
      <vt:lpstr>Kontrast</vt:lpstr>
      <vt:lpstr>Polarizované svetlo</vt:lpstr>
      <vt:lpstr>Kryšály manganistanu draselného</vt:lpstr>
    </vt:vector>
  </TitlesOfParts>
  <Company>KVANT spol. s.r.o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Model vozidla budúcnosti</dc:title>
  <dc:creator>Plasek Vlado</dc:creator>
  <cp:lastModifiedBy>Filip Lukáč</cp:lastModifiedBy>
  <cp:revision>110</cp:revision>
  <dcterms:created xsi:type="dcterms:W3CDTF">2008-08-05T20:39:24Z</dcterms:created>
  <dcterms:modified xsi:type="dcterms:W3CDTF">2025-10-20T06:51:22Z</dcterms:modified>
</cp:coreProperties>
</file>