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0E0F2B5-B92D-97FA-8436-678657B2ACF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FE33DD1-DE3C-2AFB-37CB-04A8A89E9322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36C69312-0714-AE84-AB36-47CBA917C28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978DF33-C63E-0E5B-19D8-96359F42DD55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3421D2C-86F9-0C08-08F6-6F3F71117E38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DAFB750-D00D-CB38-A974-3ECCC3711E9A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E62B1B97-D965-7280-A103-4177B67A2C26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5B403A1E-8299-1A7E-A4D2-3A8CEAAADE3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2739ECA1-EF80-262E-2B6D-0307B1AD32DC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44FABCDF-5863-5D8A-FD8E-1F8F1E76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9EA6D3-F89C-4ACD-9444-7F503250A09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9B94BFE3-6399-5022-40BA-8DDCB057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4EC57C53-C197-8BA0-3B68-CC96D64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14A38-AF06-42AB-913A-234BC68F258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1863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8CC6680-CBB8-E311-1E29-14CAAE86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DC0E-935D-4023-B185-6B5023E719D3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0AC857B-63BF-80F2-5E9D-AE730A62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012008C-568B-A951-6DF7-6814923F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80A3-B554-4328-A1AD-F871E6C821F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4068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880572F-2B74-92FF-FC52-D999D910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3334-4D34-4229-B887-B7F84109698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5F51B5-4ECB-535B-51E9-C526530A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D54DCB4-A28B-F390-9958-DD8072D5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B7217-8353-423F-9EAC-F03B4E0144F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082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86CCE15-3542-B89B-7D20-32DFE04B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3CD-E914-479A-B64D-8CD272D348E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DB814E-36AF-E072-E0FC-0C53F0FE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8CEBA0B-429E-D17D-2E89-B534C637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BA932-FC6A-40ED-AB6A-04B0DD07409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042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BFA35DA5-F003-5BA3-A086-0E2AB5EEE396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18F4586-6D21-E1A8-AB4F-C5CD6DE74E96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4217D1F9-5EC4-3DE4-A7AD-34485CAD653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E2409413-D9A7-0FA8-942A-0C6D837C2457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201C732B-E4D1-D6C1-6F33-2F353E99A94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3AB445BA-49E2-A8CC-7048-A77A4A3B3BBC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557085AE-653B-C767-4048-5DB38E08238F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4E98BFD0-D7B1-C701-A473-2D0295B852E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5DB54AD8-B085-0B1E-964E-5ABC42AB2E82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0A49805C-A62F-FBB4-EBEC-8CCA32BA030D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113A1B37-A0EB-C08A-6F78-2FF8088197D8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CF8CDB74-8905-57D0-537B-8B94D54B001B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38BBEEDF-AEB7-B5F3-BF15-69570BB40C8A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29F55A6F-7D8D-6AD7-22BD-DA1AE57B8B24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BD1736DC-CB8E-DEE7-4CF4-D7E7880AB946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128D5F04-C1FF-D859-B7BA-5B6B1C816881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A37D5279-D14A-7306-E7B2-78B1BB7E236D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AB0F4340-3F2B-25C0-996D-7BD175AA69B6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F18A6767-0CF2-FFD3-70B7-C758237D1752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EE05849-3358-2E4A-FE7C-CF777CA215BD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FB3FEF76-3BB8-CA96-5382-5E67EE65EA7E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4D17CD0-B401-E67F-B4F3-808A47F1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89504-9E5A-4523-BF31-01B6F8A8B00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77D8CC0-4C9A-0610-9846-223F2E0F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0CD0CB4-2E80-6D7F-E7D2-70CE8CCF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C8422-7665-4551-9D27-2A90AF961C0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84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85688-702F-D0E3-7573-A5347875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A10B79-5FAD-40B4-BDA7-8E12DD497180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9794-18B9-9DE0-2A88-7C9AF1F3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74396-657C-9456-3385-D865BED3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5F7E-5236-49EC-853D-A84D0230712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648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5D04AC57-DE37-0D4B-4D31-869BAE7A3BEC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962ECC44-0927-7BBF-5CC2-EB3465F19103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432777F-D831-2F7B-6EB6-883855372206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68915165-A0BB-7A08-0A4B-8666A6AA0761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BE61D2A8-0DFE-91BC-D9FD-43517C1A99F7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C191E2C6-0939-2677-8476-AEF2B1B2B473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EF7BBCC-19D6-37DE-2A5E-7E3FDAF03EE5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6782887F-5438-C1C0-13C5-CA493B2A25F0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A309E872-D7FD-D841-D86C-93F99021190C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CB766187-3AF5-4B50-33F1-D312466F93A9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1355208D-48D7-6314-0A01-EDDA1140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1DF99-6B60-43B0-9A86-0E4F9B7E2F7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280984F-2AA4-2B58-0B3E-B0AB6D39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03BC10F8-906D-691E-A304-936F2B19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4C22A-B8CE-4E95-9B89-5CDD8397A33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28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AAC1B6A4-D462-4BAC-4AE6-68324EC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1222-C9EA-4142-8EFD-6F1C5B5F79D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CB1AE03-299C-850D-A3F1-F40505EF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8ACF792-AFDB-59DA-3E04-A2FFEA5E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F4CB-E802-4ADF-94B7-BF3F2609AD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473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C9BE3-272D-A7F6-99E5-2380BDEF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EE624-4BBC-4D22-8792-19FBDCBF7FD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03622-B932-6481-1B14-E181B1BD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4375A-98FE-A35B-0D66-6E9EFFB9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3658-55F2-4137-8368-7395EAA821F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66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3166B34-4476-A365-FF14-9CAE49AE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476F-E917-4B76-8DBC-9EE215E9EA20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EAC8721-73B7-D04F-DC8F-0F5EB337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17D4CDD-6921-BB3E-BE42-F7871938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14D-77F8-4CB4-A07A-9136F4CF6C9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93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D2FA4451-93B9-EAD9-7B49-996B16E25E8E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286E84B1-1144-D9D1-8557-9853EDB3B226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78791726-9B5A-F9D6-E165-C74ABBCAD2B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9CD12F04-869A-9E56-EA2B-49C3A46D3717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AB87B1E4-48FB-2C7C-CDF3-C1993E0540DF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2E5F34F5-0B18-B610-4278-FC0E8AA0C12F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D65D33D-16C5-FFCC-58C5-A2276D4157C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9C4C01C0-DBB9-95EC-9ACF-011D4697A575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C0949683-C3AD-D0FE-8D03-B24FFA649475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F5CC5012-0DDB-44F9-E0E5-A5DA47D43F20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42C93CC1-8687-DEA6-F562-6E99454F4E7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097D0BC6-8820-7C9D-3DD6-0CD04BD98F43}"/>
                </a:ext>
              </a:extLst>
            </p:cNvPr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EB96B46A-EC7F-2368-0D15-E4EF47B4F4FA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E161DDDD-B829-4309-B9E1-3DBDC03FC483}"/>
                </a:ext>
              </a:extLst>
            </p:cNvPr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F47C275-0EB5-D0FC-8805-F36664D1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609BB-C59B-4D5F-BB9B-08601662057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91D92AD-99D6-748D-35C8-C4C832EB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1433CE7-D073-D3CB-8D39-9629070C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E25F0184-47C1-4E97-9075-3C5C1F9156D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214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46525C-26B8-31CA-486D-4B814404B8B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AEE07-7EFE-F51E-F4A2-AD74BCBE4EB1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0329A-B177-0996-912E-55A85912149A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06585-74FD-A0BF-7ABD-FBBB9252EC45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2D7CA-7E3D-72F6-DA07-1D216879D0F7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B0D01-C35D-2954-9FCF-E01866CDAA42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A13DF-CD6B-5B6A-4879-996C1702062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EF9760-CB5B-AFCB-C9F3-10F25E4F959C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D56290-05B5-DAEB-2644-464E1C9243B9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B8B874F-8665-A9D6-AB6B-061F0D74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8B448642-52DE-E08A-D783-0A9E37DC5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F0AD301-183D-2BB7-63E0-8968CDE07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6D272BA-D693-4F8C-BA68-9A1CA9A8CF6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50B8-5787-615D-A0E9-3EE970A54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310E24F-B626-A997-8D7C-E39057EAA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20B912A3-E815-4AD4-AF6B-A53842C336F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59" r:id="rId2"/>
    <p:sldLayoutId id="2147483865" r:id="rId3"/>
    <p:sldLayoutId id="2147483866" r:id="rId4"/>
    <p:sldLayoutId id="2147483867" r:id="rId5"/>
    <p:sldLayoutId id="2147483860" r:id="rId6"/>
    <p:sldLayoutId id="2147483868" r:id="rId7"/>
    <p:sldLayoutId id="2147483861" r:id="rId8"/>
    <p:sldLayoutId id="2147483869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23BCF0-8B56-A017-1559-9CA5D5E7C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7. Digitálna analýza obrazu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24BB98B3-78F3-736E-6F01-E805D6B3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94AB4F22-BE4A-00DF-305B-D3CDE8DE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240B-701D-15D3-0AD7-59C7879A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CCD a CMOS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1F98D0C-04C1-37EE-D449-89D4FC5C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1428750"/>
            <a:ext cx="7772400" cy="4787900"/>
          </a:xfrm>
        </p:spPr>
        <p:txBody>
          <a:bodyPr/>
          <a:lstStyle/>
          <a:p>
            <a:pPr eaLnBrk="1" hangingPunct="1"/>
            <a:r>
              <a:rPr lang="sk-SK" altLang="sk-SK"/>
              <a:t>Základným princípom oboch čipov je fotoelektrický efekt</a:t>
            </a:r>
          </a:p>
          <a:p>
            <a:pPr eaLnBrk="1" hangingPunct="1"/>
            <a:r>
              <a:rPr lang="sk-SK" altLang="sk-SK"/>
              <a:t>Donedávna boli preferované CCD čipy, </a:t>
            </a:r>
          </a:p>
          <a:p>
            <a:pPr eaLnBrk="1" hangingPunct="1"/>
            <a:r>
              <a:rPr lang="sk-SK" altLang="sk-SK"/>
              <a:t>avšak dnes zaznamenávame nástup CMOS, a to kvôli lepším vlastnostiam:</a:t>
            </a:r>
          </a:p>
          <a:p>
            <a:pPr eaLnBrk="1" hangingPunct="1"/>
            <a:r>
              <a:rPr lang="sk-SK" altLang="sk-SK"/>
              <a:t>	- menší šum</a:t>
            </a:r>
          </a:p>
          <a:p>
            <a:pPr eaLnBrk="1" hangingPunct="1"/>
            <a:r>
              <a:rPr lang="sk-SK" altLang="sk-SK"/>
              <a:t>	- väčšie rozmery čipov</a:t>
            </a:r>
          </a:p>
          <a:p>
            <a:pPr eaLnBrk="1" hangingPunct="1"/>
            <a:r>
              <a:rPr lang="sk-SK" altLang="sk-SK"/>
              <a:t>	- samotný pixel je menších rozmerov</a:t>
            </a:r>
          </a:p>
          <a:p>
            <a:pPr eaLnBrk="1" hangingPunct="1"/>
            <a:r>
              <a:rPr lang="sk-SK" altLang="sk-SK"/>
              <a:t>	- menšia spotreba energie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0C2F-CB16-EC95-37D7-79E55380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Fotoelektrický jav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C24A09C-8776-AA9A-9913-4AD649EC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1643063"/>
            <a:ext cx="7772400" cy="4572000"/>
          </a:xfrm>
        </p:spPr>
        <p:txBody>
          <a:bodyPr/>
          <a:lstStyle/>
          <a:p>
            <a:pPr eaLnBrk="1" hangingPunct="1"/>
            <a:r>
              <a:rPr lang="sk-SK" altLang="sk-SK"/>
              <a:t>Píše sa rok 1905 a  Albert Einstein zverejnil prácu, kde objasnil fotoelektrický jav, za ktorý dostal v roku 1921 Nobelovu cenu. </a:t>
            </a:r>
          </a:p>
          <a:p>
            <a:pPr eaLnBrk="1" hangingPunct="1"/>
            <a:r>
              <a:rPr lang="sk-SK" altLang="sk-SK"/>
              <a:t>Princíp je v skratke jednoduchý - bolo pozorované ako sa  elektricky neutrálna zinková platnička  po osvietení ultrafialovým žiarením (UV) kladne nabila. Ak je energia UV fotónu dostatočná, môže „vyraziť“ elektrón z látky, čím sa látka nabije kladným elektrickým nábojom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BB02BFB3-0432-CCC2-2A27-6D16546D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3965575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4C0A9B67-55C2-1E97-1A9D-7FF457EC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00063"/>
            <a:ext cx="3000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>
            <a:extLst>
              <a:ext uri="{FF2B5EF4-FFF2-40B4-BE49-F238E27FC236}">
                <a16:creationId xmlns:a16="http://schemas.microsoft.com/office/drawing/2014/main" id="{E68908D6-C273-8C17-B863-95231179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357187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Albert</a:t>
            </a:r>
          </a:p>
          <a:p>
            <a:pPr eaLnBrk="1" hangingPunct="1"/>
            <a:r>
              <a:rPr lang="sk-SK" altLang="sk-SK"/>
              <a:t>Einstein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0E27AC-C0EF-C448-970C-84522B1B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Digitálne kamery</a:t>
            </a:r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19C9808C-70DE-3AAD-06CC-1F878FAA0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143000"/>
            <a:ext cx="7772400" cy="5286375"/>
          </a:xfrm>
        </p:spPr>
        <p:txBody>
          <a:bodyPr/>
          <a:lstStyle/>
          <a:p>
            <a:pPr eaLnBrk="1" hangingPunct="1"/>
            <a:r>
              <a:rPr lang="sk-SK" altLang="sk-SK"/>
              <a:t> Digitálne kamery využívajú tzv. </a:t>
            </a:r>
            <a:r>
              <a:rPr lang="sk-SK" altLang="sk-SK">
                <a:solidFill>
                  <a:srgbClr val="FF0000"/>
                </a:solidFill>
              </a:rPr>
              <a:t>vnútorný fotoelektrický jav</a:t>
            </a:r>
            <a:r>
              <a:rPr lang="sk-SK" altLang="sk-SK"/>
              <a:t>, ten vzniká v polovodičoch. Svetlo (aj viditeľné) spôsobuje zvýšenie ich vodivosti. </a:t>
            </a:r>
          </a:p>
          <a:p>
            <a:pPr eaLnBrk="1" hangingPunct="1"/>
            <a:r>
              <a:rPr lang="sk-SK" altLang="sk-SK"/>
              <a:t>Fotóny narážajú do elektrónov, ale nemajú dostatočnú energiu, aby ich dostali mimo objem látky, a preto elektróny zostávajú v polovodiči, no majú zvýšenú energiu, vďaka čomu sa môžu v látke voľne pohybovať. </a:t>
            </a:r>
          </a:p>
          <a:p>
            <a:pPr eaLnBrk="1" hangingPunct="1"/>
            <a:r>
              <a:rPr lang="sk-SK" altLang="sk-SK"/>
              <a:t>Takéto elektróny nazývame </a:t>
            </a:r>
            <a:r>
              <a:rPr lang="sk-SK" altLang="sk-SK">
                <a:solidFill>
                  <a:srgbClr val="FF0000"/>
                </a:solidFill>
              </a:rPr>
              <a:t>vodivostné elektróny</a:t>
            </a:r>
            <a:r>
              <a:rPr lang="sk-SK" altLang="sk-SK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D704-7853-BAD2-B5B5-E2CF3A85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CCD</a:t>
            </a:r>
          </a:p>
        </p:txBody>
      </p:sp>
      <p:sp>
        <p:nvSpPr>
          <p:cNvPr id="21507" name="Content Placeholder 4">
            <a:extLst>
              <a:ext uri="{FF2B5EF4-FFF2-40B4-BE49-F238E27FC236}">
                <a16:creationId xmlns:a16="http://schemas.microsoft.com/office/drawing/2014/main" id="{F93E3B50-A73E-5BED-A758-817AA8231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0715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Svetlo dopadá na jednotlivé pixely a tým sa „zbiera“ náboj. </a:t>
            </a:r>
          </a:p>
          <a:p>
            <a:pPr eaLnBrk="1" hangingPunct="1"/>
            <a:r>
              <a:rPr lang="sk-SK" altLang="sk-SK"/>
              <a:t>Následne sa elektrický náboj postupne po riadkoch alebo stĺpcoch vyčítava do analógovej zbernice. </a:t>
            </a:r>
          </a:p>
          <a:p>
            <a:pPr eaLnBrk="1" hangingPunct="1"/>
            <a:r>
              <a:rPr lang="sk-SK" altLang="sk-SK"/>
              <a:t>Tá posiela do zosilňovača signál po riadkoch. 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C34995-BCE8-0EBC-DF6A-B24A39056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25"/>
            <a:ext cx="4024313" cy="364331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E556-1B94-565C-1BC5-48127F705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CCD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286E194-18D5-B4D7-EC12-825DC9B7B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85875"/>
            <a:ext cx="4038600" cy="4525963"/>
          </a:xfrm>
        </p:spPr>
        <p:txBody>
          <a:bodyPr/>
          <a:lstStyle/>
          <a:p>
            <a:pPr eaLnBrk="1" hangingPunct="1"/>
            <a:r>
              <a:rPr lang="sk-SK" altLang="sk-SK"/>
              <a:t>Z čipu odchádza elektrický analógový (nie digitálny) signál. </a:t>
            </a:r>
          </a:p>
          <a:p>
            <a:pPr eaLnBrk="1" hangingPunct="1"/>
            <a:r>
              <a:rPr lang="sk-SK" altLang="sk-SK"/>
              <a:t>Tento  sa digitalizuje v analógovo-digitálnom prevodníku (A/D). </a:t>
            </a:r>
          </a:p>
          <a:p>
            <a:pPr eaLnBrk="1" hangingPunct="1"/>
            <a:r>
              <a:rPr lang="sk-SK" altLang="sk-SK"/>
              <a:t>Vytvorený digitalizovaný signál sa posiela do počítača na ďalšie spracovanie alebo uloženie.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7BA1E0BF-FFED-EF8B-E512-2DFF38A0F8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563" y="2143125"/>
            <a:ext cx="3703637" cy="364331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6EE0-66E1-75DC-DF5D-3DBF091D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CMOS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B2F58801-3341-B25F-05E3-F0F6DE456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Optický signál sa mení na elektrické napätie a zosilňuje priamo v každom pixeli. Snímacia plocha pixelu je menšia a celá plocha čipu je „deravá“, čo sa kompenzuje uložením šošovky nad každým pixelom.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8B405F8F-D443-0729-F670-140D0DCF824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714625"/>
            <a:ext cx="3867150" cy="25717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7042-AF2C-7BD6-005A-066324CA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CMOS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E0FDFA6-4B3B-65A1-76E6-A28C1155E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2AD29343-2020-47BB-D604-FC550AA28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Z čipu odchádza už digitalizovaný signál, tzn. že A/D prevodník je vlastne integrovaný na čipe.</a:t>
            </a:r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2CE21317-524D-836B-A355-F75EC4232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0005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8DC1-6EE2-DB80-A821-94D9E729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Vlastnosti zobrazovania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A60AE0BE-351E-3623-51E0-DCCA159B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785938"/>
            <a:ext cx="7772400" cy="4572000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Dynamický rozsah: </a:t>
            </a:r>
            <a:r>
              <a:rPr lang="sk-SK" altLang="sk-SK"/>
              <a:t>Udáva rozsah odtieňov od najtmavšej čiernej po najsvetlejšiu bielu, ktoré je ešte CCD schopné rozlíšiť. </a:t>
            </a:r>
          </a:p>
          <a:p>
            <a:pPr eaLnBrk="1" hangingPunct="1"/>
            <a:endParaRPr lang="sk-SK" altLang="sk-SK"/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Šum  </a:t>
            </a:r>
            <a:r>
              <a:rPr lang="sk-SK" altLang="sk-SK"/>
              <a:t>Vzniká z mnohých rôznych príčin, ale základnou je tepelný pohyb kryštálikov v mriežke polovodiča. Vtedy je možnosť, že sa elektrón uvoľní aj bez pôsobenia fotónu, ten je potom zachytený detektorom a mení sa tak vlastnosť snímaného obrazu.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B766-F6ED-E7C3-1230-9640A1DD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5000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zobrazovania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F7BB5F63-78E6-6C36-7185-57C8804A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Odtránenie šumu</a:t>
            </a:r>
            <a:r>
              <a:rPr lang="sk-SK" altLang="sk-SK"/>
              <a:t>: k odstráneniu šumu sa používajú rôzne postupy - tým základným je zväčšenie plochy jednej bunky CCD, ktorá tak môže zachytiť viac skutočného svetla z obrazu a minimalizuje tak efekt šumu. Ďalšia možnosť je chladenie (hlavne u vedeckých aparátov), kde sa tak odstráni tepelný pohyb kryštálovej mriežky.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CC36-1B03-E108-DA62-D3FFAE43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Vysokorýchlostná kamera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CC74D50-F5C6-9A7A-D4F2-6DC1328D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Vysokorýchlostná kamera je zariadenie používané na snímanie filmových záznamov rýchlych dejov. </a:t>
            </a:r>
          </a:p>
          <a:p>
            <a:pPr eaLnBrk="1" hangingPunct="1"/>
            <a:r>
              <a:rPr lang="sk-SK" altLang="sk-SK"/>
              <a:t>Film s normálnou rýchlosťou pohybu je nahrávaný a prehrávaný normálne rýchlosťou </a:t>
            </a:r>
            <a:r>
              <a:rPr lang="sk-SK" altLang="sk-SK">
                <a:solidFill>
                  <a:srgbClr val="FF0000"/>
                </a:solidFill>
              </a:rPr>
              <a:t>24 obrázkov za sekundu </a:t>
            </a:r>
            <a:r>
              <a:rPr lang="sk-SK" altLang="sk-SK"/>
              <a:t>(frames per second - fps). </a:t>
            </a:r>
          </a:p>
          <a:p>
            <a:pPr eaLnBrk="1" hangingPunct="1"/>
            <a:r>
              <a:rPr lang="sk-SK" altLang="sk-SK"/>
              <a:t>televízia využíva od </a:t>
            </a:r>
            <a:r>
              <a:rPr lang="sk-SK" altLang="sk-SK">
                <a:solidFill>
                  <a:srgbClr val="FF0000"/>
                </a:solidFill>
              </a:rPr>
              <a:t>25 fps </a:t>
            </a:r>
            <a:r>
              <a:rPr lang="sk-SK" altLang="sk-SK"/>
              <a:t>(kódovanie</a:t>
            </a:r>
            <a:r>
              <a:rPr lang="sk-SK" altLang="sk-SK">
                <a:solidFill>
                  <a:srgbClr val="FF0000"/>
                </a:solidFill>
              </a:rPr>
              <a:t> PAL</a:t>
            </a:r>
            <a:r>
              <a:rPr lang="sk-SK" altLang="sk-SK"/>
              <a:t>) až po 30 fps (kódovanie NTSC).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A850-3E6C-8446-7A80-C9CB24EB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Vlastnosti zobrazovania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C576941-33D6-83C5-62D4-67AC68BD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Citlivosť</a:t>
            </a:r>
            <a:r>
              <a:rPr lang="sk-SK" altLang="sk-SK"/>
              <a:t>: Udáva sa spravidla ako tzv. ISO citlivosť, čo je vlastne citlivosť filmu. Pri digitálnych aparátoch je prístroj vybavený prepínačom citlivosti, ktorý funguje ako zosilňovač obrazového signálu s prepínateľným zosilnením. Avšak zvýšením citlivosti sa zvýši aj šum.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9523-5864-889E-1BD3-2B0ADC01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Vlastnosti zobrazovania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383389A-7DDB-6364-73BF-F62E281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Vinetácia:    </a:t>
            </a:r>
            <a:r>
              <a:rPr lang="sk-SK" altLang="sk-SK"/>
              <a:t>Pretože jednotlivé bunky sú vybavené šošovkami, je nutné aby svetelné lúče dopadali v čo najkolmejšom smere. Avšak v bežnom objektíve dopadajú lúče kolmo len v jeho strede, smerom k okrajom sa ich uhol zväčšuje. Toto sa prejaví ako postupné tmavnutie obrazu smerom k okraju.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8CFA-11D5-84A9-BB58-20595551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Vlastnosti zobrazovania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80DE0EE7-5911-D3BB-682C-C7F98914C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Blooming:</a:t>
            </a:r>
            <a:r>
              <a:rPr lang="sk-SK" altLang="sk-SK"/>
              <a:t>   K tomuto javu dochádza pri snímaní objektu s nadmerným jasom. Na pixely dopadá toľko svetla, že ich kapacita pretečie a nadbytočné elektróny sa roztečú do okolitých pixelov v rade, takže okolo svetla vzniknú rovnobežné čiarky nepravidelných dĺžok.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B139-F784-DCE1-AA3F-F5D6898E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Ľudské videnie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B388507-FFEA-768C-A073-3CDEF605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Videnie umožňuje ľuďom vnímať a rozumieť svetu okolo nich. Počítačom to chceme napodobniť. Je to však zložité, lebo žijeme v 3D svete a počítačom dodávame 2D informáciu. Problémom sú aj statické a dynamické obrazy. Ľudské vizuálne vnímanie je citlivé na kontrast, ostrosť, vnímanie hranice a farbu. Každé z nich môže vytvárať vizuálne paradoxy.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CB89F-22A6-DCD5-976E-FA8E3055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Vlastnosti ľudského videnia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E65A2BB-F4D3-8F0D-7589-559448CB6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071563"/>
            <a:ext cx="7772400" cy="4572000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kontrast</a:t>
            </a:r>
            <a:r>
              <a:rPr lang="sk-SK" altLang="sk-SK"/>
              <a:t> – pomer medzi priemerným jasom objektu a priemerným   jasom pozadia. 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farba</a:t>
            </a:r>
            <a:r>
              <a:rPr lang="sk-SK" altLang="sk-SK"/>
              <a:t> – pri normálnom osvetlení je ľudské oko citlivejšie na farbu ako na jas. 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prenikavosť (ostrosť) </a:t>
            </a:r>
            <a:r>
              <a:rPr lang="sk-SK" altLang="sk-SK"/>
              <a:t>– je schopnosť nájsť detaily v obraze – ľudské oko je senzitívnejšie na náhle zmeny jasu.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hranice objektu </a:t>
            </a:r>
            <a:r>
              <a:rPr lang="sk-SK" altLang="sk-SK"/>
              <a:t>– nesú najviac informácie. Môžme pozorovať tzv. Ebbinghausovu ilúziu – kruh medzi malými a veľkými kruhmi vyzerá odlišne veľký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6930-0B61-BDF9-2D1D-1433B6E2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Digitálne zobrazenie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C352A43-6CFD-B8BD-76C1-9D0034B7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 Existujú dva základné typy reprezentácie rozmerných grafických objektov, teda obrázkov:</a:t>
            </a:r>
          </a:p>
          <a:p>
            <a:pPr eaLnBrk="1" hangingPunct="1"/>
            <a:r>
              <a:rPr lang="sk-SK" altLang="sk-SK"/>
              <a:t>	- vektorová grafika</a:t>
            </a:r>
          </a:p>
          <a:p>
            <a:pPr eaLnBrk="1" hangingPunct="1"/>
            <a:r>
              <a:rPr lang="sk-SK" altLang="sk-SK"/>
              <a:t>	- bitmapová grafika (bitmapa)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D7B868-5B21-5C1E-4BA5-DC4E8F44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Bitová mapa</a:t>
            </a:r>
          </a:p>
        </p:txBody>
      </p:sp>
      <p:sp>
        <p:nvSpPr>
          <p:cNvPr id="33795" name="Content Placeholder 5">
            <a:extLst>
              <a:ext uri="{FF2B5EF4-FFF2-40B4-BE49-F238E27FC236}">
                <a16:creationId xmlns:a16="http://schemas.microsoft.com/office/drawing/2014/main" id="{56E25D92-A592-CAD4-69E9-0ACAF085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7750" y="1785938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 Je to pravouhlá tabuľka čísel, kde každá bunka tabuľky zodpovedá malej časti obrázku - pixelu. Každý pixel má svoju presnú polohu a obsahuje číslo farebného odtieňa.</a:t>
            </a: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8D9FF32F-A395-E473-224A-95B3E6FAF9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000250"/>
            <a:ext cx="4667250" cy="35004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3E64-3F2B-ABFC-F0BD-FCDD918F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Vektorová grafika</a:t>
            </a:r>
          </a:p>
        </p:txBody>
      </p:sp>
      <p:sp>
        <p:nvSpPr>
          <p:cNvPr id="34819" name="Content Placeholder 3">
            <a:extLst>
              <a:ext uri="{FF2B5EF4-FFF2-40B4-BE49-F238E27FC236}">
                <a16:creationId xmlns:a16="http://schemas.microsoft.com/office/drawing/2014/main" id="{5F3BBB9C-D149-5C79-BB71-02F1B97E6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1285875"/>
            <a:ext cx="8335963" cy="4525963"/>
          </a:xfrm>
        </p:spPr>
        <p:txBody>
          <a:bodyPr/>
          <a:lstStyle/>
          <a:p>
            <a:pPr eaLnBrk="1" hangingPunct="1"/>
            <a:r>
              <a:rPr lang="sk-SK" altLang="sk-SK"/>
              <a:t>Obrázok pozostáva z rôznych geometrických útvarov - úsečka, krivka, obdĺžnik, elipsa, kruh, mnohouholník, šípka, textové pole.</a:t>
            </a:r>
          </a:p>
          <a:p>
            <a:pPr eaLnBrk="1" hangingPunct="1"/>
            <a:r>
              <a:rPr lang="sk-SK" altLang="sk-SK"/>
              <a:t> Každý objekt má určité vlastnosti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/>
              <a:t>	- čiara (hrúbka, farba, tvar šípky)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/>
              <a:t>	- výplň (farba, šrafovanie, priehľadnosť)</a:t>
            </a:r>
          </a:p>
          <a:p>
            <a:pPr eaLnBrk="1" hangingPunct="1"/>
            <a:r>
              <a:rPr lang="sk-SK" altLang="sk-SK"/>
              <a:t>Vektory nepodliehajú deformáciám pri zväčšovaní a zmenšovaní a v porovnaní s bitmapou zaberajú omnoho menej miesta. </a:t>
            </a:r>
          </a:p>
          <a:p>
            <a:pPr eaLnBrk="1" hangingPunct="1"/>
            <a:r>
              <a:rPr lang="sk-SK" altLang="sk-SK"/>
              <a:t>Avšak na niektoré typy grafiky (fotografie, neostré kresby ...) sa vektorová grafika nehodí.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F94F-A35D-5505-3C26-2064630E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Digitalizácia</a:t>
            </a:r>
          </a:p>
        </p:txBody>
      </p:sp>
      <p:sp>
        <p:nvSpPr>
          <p:cNvPr id="35843" name="Content Placeholder 3">
            <a:extLst>
              <a:ext uri="{FF2B5EF4-FFF2-40B4-BE49-F238E27FC236}">
                <a16:creationId xmlns:a16="http://schemas.microsoft.com/office/drawing/2014/main" id="{9ED835AB-3164-4654-416D-EB2CC75EE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 Je to prevod obrázku na číselnú maticu. Pozostáva z dvoch procesov - vzorkovanie a kvantizácia farby.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4CD4985A-C76A-0DAB-AC9A-40C6F76FD9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2170113"/>
            <a:ext cx="2473325" cy="2830512"/>
          </a:xfrm>
          <a:noFill/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76DF963B-9EE6-F512-FA47-AC12730A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45005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#65F251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E33CB2-1820-DFEA-1CED-AF807A43D836}"/>
              </a:ext>
            </a:extLst>
          </p:cNvPr>
          <p:cNvCxnSpPr/>
          <p:nvPr/>
        </p:nvCxnSpPr>
        <p:spPr>
          <a:xfrm>
            <a:off x="2786063" y="3643313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0F91-F2BD-3C3F-684E-452F77876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Vzorkovanie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8F77B2D-E8F2-BFE1-DE3B-F48D4C15A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Prvý stupeň digitalizácie obrazu. Obraz sa rozdelí na malé body (pixely), ktoré ležia v pravouhlej matici. Sú to vlastne od seba rovnako vzdialené body.</a:t>
            </a:r>
            <a:r>
              <a:rPr lang="pl-PL" altLang="sk-SK"/>
              <a:t> Napríklad rozmer pixelu digitálnej kamery je 5 až 10 μm.</a:t>
            </a:r>
            <a:endParaRPr lang="sk-SK" altLang="sk-SK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BB37FC2B-F042-8D28-E7EE-A2BA5BB729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633663"/>
            <a:ext cx="4132262" cy="29384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FF7D-A241-040D-3945-E15F80BB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Vysokorýchlostná kamera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D14629B-C5BF-64B3-E1FA-395B0EC76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Vysokorýchlostné kamery môžu nahrávať až rýchlosťou </a:t>
            </a:r>
            <a:r>
              <a:rPr lang="sk-SK" altLang="sk-SK">
                <a:solidFill>
                  <a:srgbClr val="FF0000"/>
                </a:solidFill>
              </a:rPr>
              <a:t>25000 fps </a:t>
            </a:r>
            <a:r>
              <a:rPr lang="sk-SK" altLang="sk-SK"/>
              <a:t>a to vďaka tomu, že obraz sa premieta cez </a:t>
            </a:r>
            <a:r>
              <a:rPr lang="sk-SK" altLang="sk-SK">
                <a:solidFill>
                  <a:srgbClr val="FF0000"/>
                </a:solidFill>
              </a:rPr>
              <a:t>rotačný hranol </a:t>
            </a:r>
            <a:r>
              <a:rPr lang="sk-SK" altLang="sk-SK"/>
              <a:t>alebo zrkadlo namiesto klapky, ktorá sa využíva v bežných fotokamerách. </a:t>
            </a:r>
          </a:p>
          <a:p>
            <a:pPr eaLnBrk="1" hangingPunct="1"/>
            <a:r>
              <a:rPr lang="sk-SK" altLang="sk-SK"/>
              <a:t>Ešte rýchlejšie nahrávanie je možné za pomoci špeciálnej elektroniky – </a:t>
            </a:r>
            <a:r>
              <a:rPr lang="sk-SK" altLang="sk-SK">
                <a:solidFill>
                  <a:srgbClr val="FF0000"/>
                </a:solidFill>
              </a:rPr>
              <a:t>CCD</a:t>
            </a:r>
            <a:r>
              <a:rPr lang="sk-SK" altLang="sk-SK"/>
              <a:t> (viď vedľajší panel) systému, ktorý môže zaznamenávať až rýchlosťou </a:t>
            </a:r>
            <a:r>
              <a:rPr lang="sk-SK" altLang="sk-SK">
                <a:solidFill>
                  <a:srgbClr val="FF0000"/>
                </a:solidFill>
              </a:rPr>
              <a:t>25 miliónov fps</a:t>
            </a:r>
            <a:r>
              <a:rPr lang="sk-SK" altLang="sk-SK"/>
              <a:t>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969F-6655-28CF-F239-D5317C8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Kvantizácia farby</a:t>
            </a:r>
            <a:br>
              <a:rPr lang="sk-SK" dirty="0"/>
            </a:br>
            <a:endParaRPr lang="sk-SK" dirty="0"/>
          </a:p>
        </p:txBody>
      </p:sp>
      <p:sp>
        <p:nvSpPr>
          <p:cNvPr id="37891" name="Content Placeholder 3">
            <a:extLst>
              <a:ext uri="{FF2B5EF4-FFF2-40B4-BE49-F238E27FC236}">
                <a16:creationId xmlns:a16="http://schemas.microsoft.com/office/drawing/2014/main" id="{1918DAC4-7196-B147-233F-7D4F1D46E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Ide o premenu farby na číselný kód, kde každý pixel má svoj farebný odtieň. </a:t>
            </a:r>
          </a:p>
          <a:p>
            <a:pPr eaLnBrk="1" hangingPunct="1"/>
            <a:r>
              <a:rPr lang="sk-SK" altLang="sk-SK"/>
              <a:t>Pre farebný odtieň pixelu je to priemer farby plochy, ktorú na obrázku zaberá.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F0A4D40C-8B14-6E2F-04C7-E6584E6D5F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675" y="2500313"/>
            <a:ext cx="4135438" cy="2928937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5F78-785E-16F2-EDE2-F219BACE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Histogram</a:t>
            </a:r>
          </a:p>
        </p:txBody>
      </p:sp>
      <p:sp>
        <p:nvSpPr>
          <p:cNvPr id="38915" name="Content Placeholder 3">
            <a:extLst>
              <a:ext uri="{FF2B5EF4-FFF2-40B4-BE49-F238E27FC236}">
                <a16:creationId xmlns:a16="http://schemas.microsoft.com/office/drawing/2014/main" id="{8E4F88F1-0DDA-E24E-4DA2-AB3E85592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38600" cy="4525963"/>
          </a:xfrm>
        </p:spPr>
        <p:txBody>
          <a:bodyPr/>
          <a:lstStyle/>
          <a:p>
            <a:pPr eaLnBrk="1" hangingPunct="1"/>
            <a:r>
              <a:rPr lang="sk-SK" altLang="sk-SK"/>
              <a:t>Histogram je graf, ktorý udáva prehľad o tom, koľko pixelov je na snímku obsiahnutých v škále od najtmavšieho po najsvetlejší. Ide o graf početností jednotlivých úrovní farieb  alebo urovní sivej v danom obrázku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061C992C-35DC-5BA7-F1B0-F0F72483C45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" y="2928938"/>
            <a:ext cx="4673600" cy="235743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434578-42DF-53DB-F6FE-B91FFEC8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Využitie</a:t>
            </a:r>
          </a:p>
        </p:txBody>
      </p:sp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27642C05-5C5C-54D9-3C71-41778E823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Vojenský priemysel</a:t>
            </a:r>
          </a:p>
          <a:p>
            <a:pPr eaLnBrk="1" hangingPunct="1"/>
            <a:r>
              <a:rPr lang="sk-SK" altLang="sk-SK"/>
              <a:t>Vedecké účely</a:t>
            </a:r>
          </a:p>
          <a:p>
            <a:pPr eaLnBrk="1" hangingPunct="1"/>
            <a:r>
              <a:rPr lang="sk-SK" altLang="sk-SK"/>
              <a:t>Rekonštrukcia havárie</a:t>
            </a:r>
          </a:p>
          <a:p>
            <a:pPr eaLnBrk="1" hangingPunct="1"/>
            <a:r>
              <a:rPr lang="sk-SK" altLang="sk-SK"/>
              <a:t>Možnosť prehrávania snímkov, či zastavenia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/>
          </a:p>
          <a:p>
            <a:pPr eaLnBrk="1" hangingPunct="1"/>
            <a:r>
              <a:rPr lang="sk-SK" altLang="sk-SK"/>
              <a:t>Pozor: je nutné mať objekt dobre osvetlený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BF50482B-764C-F9CA-F00A-BDEFC37CD6A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2500313"/>
            <a:ext cx="3929063" cy="31432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47F91-6CCB-0F9C-6790-82F4FAA3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Princíp CCD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72E05F6-E5DF-FC69-8465-FA8416FC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D33945C4-274A-A3C4-3786-34544770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 pri systéme využívajúcom </a:t>
            </a:r>
            <a:r>
              <a:rPr lang="sk-SK" altLang="sk-SK">
                <a:solidFill>
                  <a:srgbClr val="FF0000"/>
                </a:solidFill>
              </a:rPr>
              <a:t>rotačné zrkadlo</a:t>
            </a:r>
            <a:r>
              <a:rPr lang="sk-SK" altLang="sk-SK"/>
              <a:t>, ktoré sa točí s frekvenciou až 20 kHz, je možné zaznamenať až 	25 miliónov obrázkov za sekundu 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6CBEEE21-78ED-0118-79CE-2F8F1A17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4429125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DEF4-D205-AE5F-1D0B-57F2597A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Princíp CMOS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26A68DE-E731-AC23-F1EF-06639CF50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endParaRPr lang="sk-SK" altLang="sk-SK"/>
          </a:p>
        </p:txBody>
      </p:sp>
      <p:sp>
        <p:nvSpPr>
          <p:cNvPr id="13316" name="Content Placeholder 3">
            <a:extLst>
              <a:ext uri="{FF2B5EF4-FFF2-40B4-BE49-F238E27FC236}">
                <a16:creationId xmlns:a16="http://schemas.microsoft.com/office/drawing/2014/main" id="{04404734-9F95-1607-2C4E-C3025C44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systém využívajúci otáčanie 	valca, na ktorom je prichytený film, môže zaznamenávať až do 200-tisíc obrázkov za sekundu </a:t>
            </a: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DD301E36-A6F1-FAD5-C906-30460E5C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0"/>
            <a:ext cx="42862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FBF9-250C-61BE-16C2-E2B8246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Vysokorýchlostná kamera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18388FEC-3C93-D381-2B5A-9C876474C5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2706688"/>
            <a:ext cx="3760787" cy="3008312"/>
          </a:xfrm>
          <a:noFill/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23298549-9146-7DC0-A4B2-5CC1641623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714625"/>
            <a:ext cx="3786187" cy="30289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BA520A-5953-41F0-5BF0-60DF9CB2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Digitálna kamera</a:t>
            </a:r>
          </a:p>
        </p:txBody>
      </p:sp>
      <p:sp>
        <p:nvSpPr>
          <p:cNvPr id="15363" name="Content Placeholder 11">
            <a:extLst>
              <a:ext uri="{FF2B5EF4-FFF2-40B4-BE49-F238E27FC236}">
                <a16:creationId xmlns:a16="http://schemas.microsoft.com/office/drawing/2014/main" id="{2A81DFFC-1446-A489-A8CB-5585E5D39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je podobný optický systém ako filmová kamera (fotoaparát), avšak v nej je film nahradený čipom. </a:t>
            </a:r>
          </a:p>
          <a:p>
            <a:pPr eaLnBrk="1" hangingPunct="1"/>
            <a:r>
              <a:rPr lang="sk-SK" altLang="sk-SK"/>
              <a:t>Obsahuje spojnú optickú sústavu (objektív), ktorá vytvára v rovine čipu skutočný, zmenšený a prevrátený obraz.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B5A1C16-68F8-05D6-0D0B-F9043AA826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286000"/>
            <a:ext cx="4184650" cy="31432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E59D02-F79F-E1C2-C760-4544766D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Digitálny čip</a:t>
            </a:r>
          </a:p>
        </p:txBody>
      </p:sp>
      <p:sp>
        <p:nvSpPr>
          <p:cNvPr id="16387" name="Content Placeholder 5">
            <a:extLst>
              <a:ext uri="{FF2B5EF4-FFF2-40B4-BE49-F238E27FC236}">
                <a16:creationId xmlns:a16="http://schemas.microsoft.com/office/drawing/2014/main" id="{C0D9A9C4-FB62-8B4A-6D0A-C0FAF67F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ide o integrovnané pole (maticu) svetlocitlivých mikroskopických prvkov (pixle). </a:t>
            </a:r>
          </a:p>
          <a:p>
            <a:pPr eaLnBrk="1" hangingPunct="1"/>
            <a:r>
              <a:rPr lang="sk-SK" altLang="sk-SK"/>
              <a:t>Rozmer jedného prvku (pixela) je 5 až 10 </a:t>
            </a:r>
            <a:r>
              <a:rPr lang="el-GR" altLang="sk-SK"/>
              <a:t>μ</a:t>
            </a:r>
            <a:r>
              <a:rPr lang="sk-SK" altLang="sk-SK"/>
              <a:t>m.</a:t>
            </a:r>
          </a:p>
          <a:p>
            <a:pPr eaLnBrk="1" hangingPunct="1"/>
            <a:r>
              <a:rPr lang="sk-SK" altLang="sk-SK"/>
              <a:t>   Konštrukčne existujú dva základné typy takýchto čipov:</a:t>
            </a:r>
          </a:p>
          <a:p>
            <a:pPr eaLnBrk="1" hangingPunct="1"/>
            <a:r>
              <a:rPr lang="sk-SK" altLang="sk-SK"/>
              <a:t>	- CCD    (Charged-Coupled Device)</a:t>
            </a:r>
          </a:p>
          <a:p>
            <a:pPr eaLnBrk="1" hangingPunct="1"/>
            <a:r>
              <a:rPr lang="sk-SK" altLang="sk-SK"/>
              <a:t>	- CMOS (Complementary Metal Oxid Semiconductor)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992</TotalTime>
  <Words>1292</Words>
  <Application>Microsoft Office PowerPoint</Application>
  <PresentationFormat>Prezentácia na obrazovke (4:3)</PresentationFormat>
  <Paragraphs>101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9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7. Digitálna analýza obrazu</vt:lpstr>
      <vt:lpstr>Vysokorýchlostná kamera</vt:lpstr>
      <vt:lpstr>Vysokorýchlostná kamera</vt:lpstr>
      <vt:lpstr>Využitie</vt:lpstr>
      <vt:lpstr>Princíp CCD</vt:lpstr>
      <vt:lpstr>Princíp CMOS</vt:lpstr>
      <vt:lpstr>Vysokorýchlostná kamera</vt:lpstr>
      <vt:lpstr>Digitálna kamera</vt:lpstr>
      <vt:lpstr>Digitálny čip</vt:lpstr>
      <vt:lpstr>CCD a CMOS</vt:lpstr>
      <vt:lpstr>Fotoelektrický jav</vt:lpstr>
      <vt:lpstr>Prezentácia programu PowerPoint</vt:lpstr>
      <vt:lpstr>Digitálne kamery</vt:lpstr>
      <vt:lpstr>CCD</vt:lpstr>
      <vt:lpstr>CCD</vt:lpstr>
      <vt:lpstr>CMOS</vt:lpstr>
      <vt:lpstr>CMOS</vt:lpstr>
      <vt:lpstr>Vlastnosti zobrazovania</vt:lpstr>
      <vt:lpstr>Vlastnosti zobrazovania</vt:lpstr>
      <vt:lpstr>Vlastnosti zobrazovania</vt:lpstr>
      <vt:lpstr>Vlastnosti zobrazovania</vt:lpstr>
      <vt:lpstr>Vlastnosti zobrazovania</vt:lpstr>
      <vt:lpstr>Ľudské videnie</vt:lpstr>
      <vt:lpstr>Vlastnosti ľudského videnia</vt:lpstr>
      <vt:lpstr>Digitálne zobrazenie</vt:lpstr>
      <vt:lpstr>Bitová mapa</vt:lpstr>
      <vt:lpstr>Vektorová grafika</vt:lpstr>
      <vt:lpstr>Digitalizácia</vt:lpstr>
      <vt:lpstr>Vzorkovanie</vt:lpstr>
      <vt:lpstr>Kvantizácia farby </vt:lpstr>
      <vt:lpstr>Histogram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98</cp:revision>
  <dcterms:created xsi:type="dcterms:W3CDTF">2008-08-05T20:39:24Z</dcterms:created>
  <dcterms:modified xsi:type="dcterms:W3CDTF">2025-10-20T06:54:45Z</dcterms:modified>
</cp:coreProperties>
</file>