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7" r:id="rId9"/>
    <p:sldId id="261" r:id="rId10"/>
    <p:sldId id="269" r:id="rId11"/>
    <p:sldId id="268" r:id="rId12"/>
    <p:sldId id="270" r:id="rId13"/>
    <p:sldId id="262" r:id="rId14"/>
    <p:sldId id="271" r:id="rId15"/>
    <p:sldId id="264" r:id="rId16"/>
    <p:sldId id="272" r:id="rId17"/>
    <p:sldId id="263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5B9DFBC-F9CB-3052-FA77-05CA4C78E232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2FDDDA9-08FF-5E6F-5866-5D1BC206DB28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58F2DEE-5F27-1572-8A7F-F0F0D48E27ED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EFAD3BB-2C02-14E5-5701-CC7308193071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566350F-1BF7-FE34-4791-B9DCABF39D4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10E46FD0-5757-7E69-23B4-F34614A03A70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5EAE9789-351F-1A8A-1CF3-8783B154B89E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5903E4A1-7B34-0F0A-69E6-2D05B152C56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54E63F2B-2C54-3FA4-4F1C-B36158ED4022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D3D872C3-C9C4-8AE9-5E34-BC3425E3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0416E5-5201-4E12-8607-EE32F155B1F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98CFF0A3-F110-4D1D-3F4E-D4C163F8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98F874DC-4D53-0C8F-A11D-B1A54E60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DAA7-61B3-4619-A242-FFB415A2DCD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205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64804BF-B4D3-585B-CBD3-D46AF4C7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9B42-2402-4EDD-A242-B3DA9CA68FD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ADB4E12-8EDE-F27D-FB4F-C2115734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E0C7AF9-41D7-BE63-64C1-E4373801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783C9-8330-4F9F-A2EE-D23CE05037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827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FA69EE3-EED0-F873-6F1C-464E47C0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88D3-FE30-425F-B83C-2C3CA724F2A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28AC2AF-25D7-4F9D-5F0E-9FA684D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68EAA69-6675-5AEF-9C27-6CE2EE51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6079-D4DD-460B-B411-3992BF655D1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0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FFF1852-1FE9-886E-91D4-CE1C243B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84FC-3A48-4C12-85BE-BBC5E044F4A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4F5A0F2-845F-7F77-C253-481E0F0C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095A2CA-7F6F-C746-693A-D059B6F9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4E4F8-0793-4E40-ABBD-086186A174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70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32591440-24CA-DA64-4F7F-18E4E8965F54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EA121DE-4770-6EA2-0BD1-BC4FA2C06FCD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8BEBFDAA-4DAD-96C6-2C19-F30AE8DDF896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6686B4B7-C695-51D2-088E-BDE0AB2420F3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2042D6F4-F940-4F7E-0754-1CB3C4EA5AC7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F24FB587-EFB6-A494-D4BB-6DD7EB7B5D2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5D5FBAFE-E861-85D1-7879-CE67D510BC2E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A571A53C-479D-72B7-C4EB-F419CA380CF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C18E1889-FC53-D725-0572-D80DB1703324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5A2BF19E-8D75-B0FD-0085-E56AEA316C2C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2E452562-6016-B508-C524-372B7C664801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B20C9F0B-9B0B-DEEF-B1E0-4A37DCD917C5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4C10E80D-7255-748B-34E5-3E5203545297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E4F708F5-17DB-F5A6-4EEE-3C5C6EF4783F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26A140B4-556D-2A14-BE94-523D09EC6345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5BA16DC8-72D1-A097-ABDB-EFBFC92B2373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CA42F877-16DB-FD2E-CDA3-FC3F166E350F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8DA771E2-578F-4A01-2927-652898403F16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8A9AC23B-08EB-EA94-16F3-308B23D3BC3E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FB7E9DE3-F5EE-67C4-A612-2F22E8A4025A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7107E7BE-8AA8-8D31-EC53-5632AD00CE14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D80062ED-E53A-A744-45A6-0058F5E5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9A112D-CC78-489C-93A5-489C66B0824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D9F139-CC0B-261A-232C-CF6ADA2A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84CB19A-2439-DE32-1AAC-4D07B25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1E89A-C331-4F69-AAB8-261F7D23EF1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5314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1FD85-D133-1604-3F31-29CC4232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9721C-6420-4D65-9867-2E3504A7F1C5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01F83-F9EC-3D87-0A02-DE34B181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BDD13-4AA5-9EB6-A302-6D8B32D2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52DA-A538-43B8-9A92-525244E1E8B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593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B2F0F97A-61AC-5514-3B88-D8DC84C2B990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8FDE175-C92E-2C7F-134D-9EF4698FDD45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F761507-BA09-79B2-2468-46171307F9B7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3C835D92-0F9F-58C6-FE2C-568F75E5EEF1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57B1D082-4D6F-84CC-034B-D70830BD012E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C60D2649-B88E-6D7A-4522-F36865C5E1E0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CCEFAD6D-9DA4-DE0D-405B-C8111B694B18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B9554275-3EC0-26D6-27C7-AEDE57E0DBE2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862FFE63-3449-0AAA-BAC5-12D2465653AC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A8F8D776-C287-694C-948B-E2879723C4E8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2CA0D805-B460-BD4E-FB40-E8C48843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6E762D-977F-451D-9A2F-A46E64A90E6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D00A5837-DD18-48E7-8F82-C9B30DE3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4F210D02-C8FF-FE10-6E92-5DD99EE6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8472-9AA2-4CF9-9E68-1B98E72D76B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28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61CA563-47AC-D506-8F72-E3083252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E312-15F7-4996-BAA4-4F57314F9783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0A835B7-9322-99AF-7603-EECA8C1F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B58D11D-CD78-F573-49DC-C20C8E7F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8C5CF-E23E-4990-8AEE-27FF1DF129D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68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A080E-7962-F1B3-B7F3-5918B6B0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7D870-185B-4893-AB86-9EB63A6E308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2FED7-8725-4089-B6A7-40710E6D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E770C-B5F4-AFCA-4D94-C9C34993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7780-B5B9-45E6-BA8C-E352E3565E8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306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04C2E54-1851-96DF-73B1-A3AC2B0C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AE1-FDFF-4A23-96CB-FC65B4C9381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3D8B5CF-61D0-D2E6-03E8-F35F2EF9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048808F-F936-7521-9188-5C39EEB5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709D2-000C-43ED-9DAF-CBFDB0069A6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1662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5A490924-8672-A424-AD29-54EC1E94C9E9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B5D21FB8-2D5D-6C90-1387-350C52195185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272D3B32-3D84-C788-71C8-846C10574BA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68F8DCBB-8604-30FF-FCD8-430DA1AC64D3}"/>
                </a:ext>
              </a:extLst>
            </p:cNvPr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437727B4-E75B-B298-D9C6-BA542936C16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FB578846-0A0A-94D6-543F-6C93A8F1CEE3}"/>
                </a:ext>
              </a:extLst>
            </p:cNvPr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E6A33419-FA05-70DC-E89A-F1CFFD2EDBC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39FB0429-A293-C5B6-4DBA-25A4B2A75141}"/>
                </a:ext>
              </a:extLst>
            </p:cNvPr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A8AB957C-3114-198E-C462-09CE76BC99CA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9B98B1B4-B6ED-99AB-7FF3-5752000DE8A9}"/>
                </a:ext>
              </a:extLst>
            </p:cNvPr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A859192B-FFFF-38FA-2C5F-4C13E3B0336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9C4C1202-108D-ED91-80E1-75D1546F4502}"/>
                </a:ext>
              </a:extLst>
            </p:cNvPr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12B8E52F-4DFD-74F1-E98C-168C0591A13C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690B1FD2-FCF1-DAAC-46F3-8BD9B1C4AF9C}"/>
                </a:ext>
              </a:extLst>
            </p:cNvPr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A8F6027-97A3-5A13-185A-643C0931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9553B5-D663-419A-B38D-59F05B209CD6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8164EE08-8038-B0E3-F162-39CCE3D2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1948751-F9FC-7758-FF39-F41F4DCF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F131975-D380-4759-9692-AD98A6E613B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3848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D4B341-56A6-0124-53ED-5B0862AEE769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768BC-1DE1-00BF-C692-631DA9310102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E56F8-754B-DF97-5B9B-AD906295166E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7E55A-7CC7-FE5E-6FB5-FAF906CD050E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05EF7-818B-9E96-4F1B-E68FC35EDFE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988B0-633B-BAF2-978D-9E93F6B85CC6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E8AF1-E557-45AC-C4C8-A866BF49508A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C709A-0DF3-6909-6781-655E469B7C49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B8D528-EFBB-DDDF-91C7-E672477A5E3F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46D3CCA4-FA4F-6F1F-8207-55F35233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2EDC2EF4-F55C-CD91-FCB8-59A9D1885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720D540-7806-31B8-53D0-61B54D568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76D6D1-ACDA-43BA-84DA-58209E6D4646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56C7-AE14-EC8C-B203-7892F7FE3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3A17FD0-4F2A-274D-26D9-F303C7B2A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D2AD8D11-FE4F-4BEE-A3A4-CFF45B852AF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3" r:id="rId2"/>
    <p:sldLayoutId id="2147483899" r:id="rId3"/>
    <p:sldLayoutId id="2147483900" r:id="rId4"/>
    <p:sldLayoutId id="2147483901" r:id="rId5"/>
    <p:sldLayoutId id="2147483894" r:id="rId6"/>
    <p:sldLayoutId id="2147483902" r:id="rId7"/>
    <p:sldLayoutId id="2147483895" r:id="rId8"/>
    <p:sldLayoutId id="2147483903" r:id="rId9"/>
    <p:sldLayoutId id="2147483896" r:id="rId10"/>
    <p:sldLayoutId id="21474838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25F22F-6AD6-4DC3-FB6E-8D1059A32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10. </a:t>
            </a:r>
            <a:r>
              <a:rPr lang="sk-SK" dirty="0" err="1">
                <a:solidFill>
                  <a:schemeClr val="tx2">
                    <a:satMod val="200000"/>
                  </a:schemeClr>
                </a:solidFill>
              </a:rPr>
              <a:t>Holografia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42D7BB0E-754A-56E1-B049-CA9D00F0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8E1AADB5-54F3-BE6B-3382-BDE21C1F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B82EE8-8C4F-3040-53BD-8C2C7C02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sz="4400" dirty="0"/>
              <a:t>Holografia: </a:t>
            </a:r>
            <a:r>
              <a:rPr lang="sk-SK" dirty="0"/>
              <a:t>Záznam hologramu</a:t>
            </a:r>
          </a:p>
        </p:txBody>
      </p:sp>
      <p:sp>
        <p:nvSpPr>
          <p:cNvPr id="17411" name="Content Placeholder 5">
            <a:extLst>
              <a:ext uri="{FF2B5EF4-FFF2-40B4-BE49-F238E27FC236}">
                <a16:creationId xmlns:a16="http://schemas.microsoft.com/office/drawing/2014/main" id="{4E1B2306-5B24-ACDF-3741-148C56113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1285875"/>
            <a:ext cx="4324350" cy="4668838"/>
          </a:xfrm>
        </p:spPr>
        <p:txBody>
          <a:bodyPr/>
          <a:lstStyle/>
          <a:p>
            <a:r>
              <a:rPr lang="sk-SK" altLang="sk-SK"/>
              <a:t>Jeden  lúč predmetom prešiel alebo sa od neho odrazil a druhý, ktorý ide taktiež od zdroja, avšak v ceste nemá žiadnu prekážku</a:t>
            </a:r>
            <a:r>
              <a:rPr lang="sk-SK" altLang="sk-SK" sz="1400"/>
              <a:t>.</a:t>
            </a:r>
            <a:endParaRPr lang="sk-SK" altLang="sk-SK"/>
          </a:p>
          <a:p>
            <a:r>
              <a:rPr lang="sk-SK" altLang="sk-SK"/>
              <a:t>Tieto dva lúče spolu interferujú . Na svetlocitlivý materiál- sa zachytí interferenčný obrazec.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D25E90B4-5BE2-0B57-4B32-70D5AF761D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286000"/>
            <a:ext cx="3790950" cy="3429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8A2979-9CE9-7E97-02C4-B67C7BC9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sz="4400" dirty="0"/>
              <a:t>Holografia: </a:t>
            </a:r>
            <a:r>
              <a:rPr lang="sk-SK" dirty="0"/>
              <a:t>Rekonštrukcia hologramu</a:t>
            </a:r>
          </a:p>
        </p:txBody>
      </p:sp>
      <p:pic>
        <p:nvPicPr>
          <p:cNvPr id="18435" name="Content Placeholder 6">
            <a:extLst>
              <a:ext uri="{FF2B5EF4-FFF2-40B4-BE49-F238E27FC236}">
                <a16:creationId xmlns:a16="http://schemas.microsoft.com/office/drawing/2014/main" id="{0171606D-78E4-43BE-5912-FEE7393BCC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16125"/>
            <a:ext cx="3711575" cy="3913188"/>
          </a:xfrm>
          <a:noFill/>
        </p:spPr>
      </p:pic>
      <p:sp>
        <p:nvSpPr>
          <p:cNvPr id="18436" name="Content Placeholder 5">
            <a:extLst>
              <a:ext uri="{FF2B5EF4-FFF2-40B4-BE49-F238E27FC236}">
                <a16:creationId xmlns:a16="http://schemas.microsoft.com/office/drawing/2014/main" id="{8496DFBB-A94B-64A1-0827-B0382554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4813" y="1770063"/>
            <a:ext cx="4479925" cy="4525962"/>
          </a:xfrm>
        </p:spPr>
        <p:txBody>
          <a:bodyPr/>
          <a:lstStyle/>
          <a:p>
            <a:r>
              <a:rPr lang="sk-SK" altLang="sk-SK"/>
              <a:t>Z lasera vychádza úzky lúč,  ktorý sa delí na dva zväzky. Jeden zväzok sa dostáva na objekt, ktorým je rozptýlený a dopadá na holografickú fotoplatňu. </a:t>
            </a:r>
          </a:p>
          <a:p>
            <a:r>
              <a:rPr lang="sk-SK" altLang="sk-SK"/>
              <a:t>Druhý po odrazoch na ňu taktiež dopadá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AA2E-DBFB-6645-DC08-0702E2EB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sz="4400" dirty="0"/>
              <a:t>Holografia: </a:t>
            </a:r>
            <a:r>
              <a:rPr lang="sk-SK" dirty="0"/>
              <a:t>Rekonštrukcia hologramu</a:t>
            </a: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8CF84BE1-37B9-3F40-4A4A-6D9D832A0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Všetky svetelné zväzky odrazené od predmetu interferujú s druhým lúčom. Výsledné interferenčné pole môžme zaznamenať na už spomenutú holografickú dosku, či film</a:t>
            </a:r>
          </a:p>
        </p:txBody>
      </p:sp>
      <p:pic>
        <p:nvPicPr>
          <p:cNvPr id="19460" name="Content Placeholder 6">
            <a:extLst>
              <a:ext uri="{FF2B5EF4-FFF2-40B4-BE49-F238E27FC236}">
                <a16:creationId xmlns:a16="http://schemas.microsoft.com/office/drawing/2014/main" id="{EB87904E-BE97-5A7A-BC77-AD661F9721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16125"/>
            <a:ext cx="3778250" cy="39846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9C667-7112-96CD-6A00-21A571CE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4400" dirty="0"/>
              <a:t>Záznam a rekonštrukcia hologramu</a:t>
            </a:r>
          </a:p>
        </p:txBody>
      </p:sp>
      <p:sp>
        <p:nvSpPr>
          <p:cNvPr id="20483" name="Content Placeholder 5">
            <a:extLst>
              <a:ext uri="{FF2B5EF4-FFF2-40B4-BE49-F238E27FC236}">
                <a16:creationId xmlns:a16="http://schemas.microsoft.com/office/drawing/2014/main" id="{C8C9BDEB-EB5D-DC8E-B604-B67F17A8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9188" y="1643063"/>
            <a:ext cx="3609975" cy="452596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Po vyvolaní filmu je hologram vložený do pôvodnej polohy ako bol pri zázname.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Osvetlíme ho už len referenčným zväzkom - teda zväzkom, ktorý šiel k filmu bez prekážky</a:t>
            </a:r>
            <a:r>
              <a:rPr lang="sk-SK" altLang="sk-SK" sz="2000"/>
              <a:t>. 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21A44C5F-1A4A-722D-6F57-211D1556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286000"/>
            <a:ext cx="41338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ent Placeholder 5">
            <a:extLst>
              <a:ext uri="{FF2B5EF4-FFF2-40B4-BE49-F238E27FC236}">
                <a16:creationId xmlns:a16="http://schemas.microsoft.com/office/drawing/2014/main" id="{FA835F8E-F651-7A27-CB25-20335E266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endParaRPr lang="sk-SK" alt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3DCB-D6FD-D919-75FD-446F0E87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Záznam a rekonštrukcia hologramu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01441720-827B-F688-1707-A593A48A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2332038"/>
            <a:ext cx="4038600" cy="3597275"/>
          </a:xfrm>
        </p:spPr>
        <p:txBody>
          <a:bodyPr/>
          <a:lstStyle/>
          <a:p>
            <a:r>
              <a:rPr lang="sk-SK" altLang="sk-SK"/>
              <a:t>Pozorovateľ v dôsledku difrakcie osvetľujúceho zväzku na holograme zaznamenaný predmet v pôvodnej polohe predmetu a to trojrozmerne, tak ako v skutočnosti. 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5C9C4B34-8F88-BABD-3BA4-8CACD012A1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2428875"/>
            <a:ext cx="4094163" cy="307181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1F46-EF64-20C1-57A1-A223B484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/>
              <a:t>História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FABE1740-B82A-DA0E-290F-F4CA92147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500562" cy="45259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Holografiu objavil anglický fyzik maďarského pôvodu Denis Gábor. </a:t>
            </a:r>
          </a:p>
          <a:p>
            <a:pPr marL="0" eaLnBrk="1" hangingPunct="1">
              <a:spcBef>
                <a:spcPct val="0"/>
              </a:spcBef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Problémom, ktorého riešenie priviedlo Gábora k objavu holografie, bola snaha zdokonaliť mikroskop. 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4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  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4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   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2110370A-1B34-F6EC-60B7-229AD3ED61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3290887" cy="44291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9A9C-4B35-04F4-8881-5627FC5A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História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21A6AA47-6E43-B73F-9C26-F310B34A7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0" y="785813"/>
            <a:ext cx="5357813" cy="5153025"/>
          </a:xfrm>
        </p:spPr>
        <p:txBody>
          <a:bodyPr/>
          <a:lstStyle/>
          <a:p>
            <a:r>
              <a:rPr lang="sk-SK" altLang="sk-SK"/>
              <a:t>Prvý mimoosový hologram nasnímali Leith a Upatnieks v roku 1962. </a:t>
            </a:r>
          </a:p>
          <a:p>
            <a:pPr>
              <a:buFont typeface="Wingdings" panose="05000000000000000000" pitchFamily="2" charset="2"/>
              <a:buNone/>
            </a:pPr>
            <a:endParaRPr lang="sk-SK" altLang="sk-SK"/>
          </a:p>
          <a:p>
            <a:r>
              <a:rPr lang="sk-SK" altLang="sk-SK"/>
              <a:t>Kým v klasickej Gáborovej metóde dopadal na fotografickú dosku predmetový zväzok aj referenčný zväzok z  jedného smeru, Leith a Upatnieks použili mimoosový osvetľujúci lúč, ktorý nepadá pozorovateľovi do oka 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C49D7E32-5E6C-6BA1-421A-92EE78EE3C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214563"/>
            <a:ext cx="2554287" cy="3284537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3E91DB2-A359-1D2D-AAA7-811025BC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 err="1"/>
              <a:t>Holografia</a:t>
            </a:r>
            <a:endParaRPr lang="sk-SK" sz="3200" dirty="0"/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86DCFC70-4161-3C45-CA5B-C03DD3A05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79775"/>
            <a:ext cx="2616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9EAC7632-FC5F-E305-A502-B6A706AF4E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8863" y="4786313"/>
            <a:ext cx="1524000" cy="1143000"/>
          </a:xfrm>
          <a:noFill/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68AEF897-9743-0932-D0CB-EA935DC30A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063" y="1714500"/>
            <a:ext cx="1300162" cy="1433513"/>
          </a:xfrm>
          <a:noFill/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id="{D69BA772-AAF4-7DF2-B1A0-F6233858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786313"/>
            <a:ext cx="1549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id="{9FCF2948-D044-FD99-47F8-6569BBB3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00438"/>
            <a:ext cx="1533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>
            <a:extLst>
              <a:ext uri="{FF2B5EF4-FFF2-40B4-BE49-F238E27FC236}">
                <a16:creationId xmlns:a16="http://schemas.microsoft.com/office/drawing/2014/main" id="{C1509DCA-E3FF-F087-0268-289405DE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714500"/>
            <a:ext cx="35242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9">
            <a:extLst>
              <a:ext uri="{FF2B5EF4-FFF2-40B4-BE49-F238E27FC236}">
                <a16:creationId xmlns:a16="http://schemas.microsoft.com/office/drawing/2014/main" id="{7E9A42BC-084F-333A-7AF5-C3DAE48BB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endParaRPr lang="sk-SK" altLang="sk-S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0F69FE-6885-99F2-E971-10AF51B8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/>
              <a:t>LASER: SAMOVOĽNÁ EMISIA</a:t>
            </a:r>
            <a:br>
              <a:rPr lang="sk-SK" sz="3600" dirty="0"/>
            </a:br>
            <a:r>
              <a:rPr lang="sk-SK" sz="2000" dirty="0"/>
              <a:t>Light Amplification of Stimulated Emission of Radiaton</a:t>
            </a:r>
          </a:p>
        </p:txBody>
      </p:sp>
      <p:sp>
        <p:nvSpPr>
          <p:cNvPr id="9220" name="Content Placeholder 6">
            <a:extLst>
              <a:ext uri="{FF2B5EF4-FFF2-40B4-BE49-F238E27FC236}">
                <a16:creationId xmlns:a16="http://schemas.microsoft.com/office/drawing/2014/main" id="{50EB3E39-0F03-DBE9-204F-E3C505DC5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1571625"/>
            <a:ext cx="4572000" cy="45259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Dodaním energie z bleskovej výbojky dochádza k vybudeniu atómov.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Elektróny sa posúvajú z nižšej energetickej hladiny do vyššej.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V takomto stave však vydržia len asi 1/100 sekundy a pri návrate do pôvodnej energetickej hladiny vyžiaria energiu – fotón.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4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   </a:t>
            </a:r>
          </a:p>
        </p:txBody>
      </p:sp>
      <p:pic>
        <p:nvPicPr>
          <p:cNvPr id="9221" name="Picture 10">
            <a:extLst>
              <a:ext uri="{FF2B5EF4-FFF2-40B4-BE49-F238E27FC236}">
                <a16:creationId xmlns:a16="http://schemas.microsoft.com/office/drawing/2014/main" id="{57B4BD00-6F98-9F20-1061-A860ACBD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36718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97DE-C24C-1C89-15AB-8A056B04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/>
              <a:t>LASER: STIMULOVANÁ EMISIA</a:t>
            </a:r>
            <a:br>
              <a:rPr lang="sk-SK" sz="3600" dirty="0"/>
            </a:br>
            <a:r>
              <a:rPr lang="sk-SK" sz="2000" dirty="0"/>
              <a:t>Light Amplification of Stimulated Emission of Radiaton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93E56-CEB0-D4E6-17F2-ED341F0DF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0" y="1500188"/>
            <a:ext cx="4643438" cy="465931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Fotón putujúci prostredím zasiahne iný excitovaný atóm a tým zapríčiní prechod elektrónu naspäť do pôvodnej energetickej hladiny. 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Pri takejto vynútenej emisii sa uvoľní identický fotón.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sk-SK" dirty="0"/>
              <a:t>Laserové svetlo teda naberá na intenzite, až je dosť silné na to, aby uniklo polopriepustným zrkadlom 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10244" name="Picture 11">
            <a:extLst>
              <a:ext uri="{FF2B5EF4-FFF2-40B4-BE49-F238E27FC236}">
                <a16:creationId xmlns:a16="http://schemas.microsoft.com/office/drawing/2014/main" id="{636CA3EA-9B12-B80A-89BB-27C0C910CD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25" y="2143125"/>
            <a:ext cx="3644900" cy="364331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F91096-E76B-5E16-9BE5-FC8A6C1B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Laser- koherentné žiarenie</a:t>
            </a:r>
          </a:p>
        </p:txBody>
      </p:sp>
      <p:sp>
        <p:nvSpPr>
          <p:cNvPr id="11267" name="Content Placeholder 7">
            <a:extLst>
              <a:ext uri="{FF2B5EF4-FFF2-40B4-BE49-F238E27FC236}">
                <a16:creationId xmlns:a16="http://schemas.microsoft.com/office/drawing/2014/main" id="{B8B791F5-AFDF-F965-4D5C-0750E7BEC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25" y="1357313"/>
            <a:ext cx="4786313" cy="493871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800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 tieto fotóny zasiahnu ďalšie excitované atómy.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 z nich sa uvoľní identický fotón (s rovnakou energiou, a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/>
              <a:t>teda aj vlnovou dĺžkou, frekvenciou a farbou).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práve vďaka tomuto je laserové svetlo koherentné</a:t>
            </a:r>
            <a:r>
              <a:rPr lang="sk-SK" altLang="sk-SK" sz="1800"/>
              <a:t>.</a:t>
            </a:r>
          </a:p>
        </p:txBody>
      </p:sp>
      <p:pic>
        <p:nvPicPr>
          <p:cNvPr id="11268" name="Picture 12">
            <a:extLst>
              <a:ext uri="{FF2B5EF4-FFF2-40B4-BE49-F238E27FC236}">
                <a16:creationId xmlns:a16="http://schemas.microsoft.com/office/drawing/2014/main" id="{98FA7D6C-2E10-8F81-3399-433C8E7F13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071688"/>
            <a:ext cx="3357562" cy="335756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7FEA-8698-984C-6D12-F4B24F62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Využitie lasero: Chirurgia</a:t>
            </a:r>
          </a:p>
        </p:txBody>
      </p:sp>
      <p:sp>
        <p:nvSpPr>
          <p:cNvPr id="12291" name="Content Placeholder 3">
            <a:extLst>
              <a:ext uri="{FF2B5EF4-FFF2-40B4-BE49-F238E27FC236}">
                <a16:creationId xmlns:a16="http://schemas.microsoft.com/office/drawing/2014/main" id="{6A09DFE2-A0E9-3BE5-9C65-5C6116365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285875"/>
            <a:ext cx="3786188" cy="5214938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pri náročnejších operáciách a na horšie dostupných miestach (v mozgu, žalúdku)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Dokonale nahradia bežný skalpel a navyše sú úplne sterilné. V </a:t>
            </a:r>
            <a:r>
              <a:rPr lang="sk-SK" altLang="sk-SK" b="1" i="1"/>
              <a:t>očnom lekárstve </a:t>
            </a:r>
            <a:r>
              <a:rPr lang="sk-SK" altLang="sk-SK"/>
              <a:t>sa používajú napríklad pri operáciách šedého a zeleného zákalu.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600"/>
              <a:t>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/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DD693988-F0FD-9B8F-D03A-79EB1A55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41894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ontent Placeholder 5">
            <a:extLst>
              <a:ext uri="{FF2B5EF4-FFF2-40B4-BE49-F238E27FC236}">
                <a16:creationId xmlns:a16="http://schemas.microsoft.com/office/drawing/2014/main" id="{5CECAFEE-663B-6308-C2F5-FBE27DD81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endParaRPr lang="sk-SK" alt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ED7C-2A86-5B04-72C4-C7A641D5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Využitie laserov: komunikácia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B21FDAE1-B05D-2A78-79BA-B0D8A4F4F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0" y="1770063"/>
            <a:ext cx="4714875" cy="4525962"/>
          </a:xfrm>
        </p:spPr>
        <p:txBody>
          <a:bodyPr/>
          <a:lstStyle/>
          <a:p>
            <a:r>
              <a:rPr lang="sk-SK" altLang="sk-SK"/>
              <a:t>Laserové svetlo môže cestovať vesmírom na veľké vzdialenosti bez zhoršenia kvality signálu. </a:t>
            </a:r>
          </a:p>
          <a:p>
            <a:pPr>
              <a:buFont typeface="Wingdings" panose="05000000000000000000" pitchFamily="2" charset="2"/>
              <a:buNone/>
            </a:pPr>
            <a:endParaRPr lang="sk-SK" altLang="sk-SK"/>
          </a:p>
          <a:p>
            <a:r>
              <a:rPr lang="sk-SK" altLang="sk-SK"/>
              <a:t>Navyše môže prenášať tisíckrát viac televíznych programov ako dnešné mikrovlny. </a:t>
            </a: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3ED69ADC-5FDF-883B-88B1-0F8EE7A7B5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414588"/>
            <a:ext cx="3646488" cy="30861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FA4E-796D-CEDF-AF03-77FF6341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Využitie laserov: CD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4F5A5EAE-7150-A884-7682-A0D02919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5" y="1571625"/>
            <a:ext cx="4143375" cy="4643438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/>
              <a:t>Kompaktné disky -  CD je vlastne plastový priesvitný disk pokrytý tenkou reflexnou vrstvou. Do tej vypaľuje laser pri nahrávaní malé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/>
              <a:t>dierky, ktoré predstavujú dáta. Oblasti s dierkami odrážajú svetlo inak, ako oblasti bez nich</a:t>
            </a:r>
            <a:r>
              <a:rPr lang="sk-SK" altLang="sk-SK" sz="1600"/>
              <a:t>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 b="1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 b="1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 b="1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 b="1"/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600"/>
              <a:t>.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83277CC5-3D75-33BD-7058-8711E1C362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14500"/>
            <a:ext cx="3929062" cy="39290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1AAA-E363-FDB5-DAC7-34B7FB8F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Využitie laserov: Priemysel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EF1C7288-BA8F-6DD6-EC93-8F43767CF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000250"/>
            <a:ext cx="4286250" cy="4525963"/>
          </a:xfrm>
        </p:spPr>
        <p:txBody>
          <a:bodyPr/>
          <a:lstStyle/>
          <a:p>
            <a:r>
              <a:rPr lang="sk-SK" altLang="sk-SK"/>
              <a:t>vŕtanie dier do diamantov </a:t>
            </a:r>
          </a:p>
          <a:p>
            <a:r>
              <a:rPr lang="sk-SK" altLang="sk-SK"/>
              <a:t>úprava  elektroniky</a:t>
            </a:r>
          </a:p>
          <a:p>
            <a:r>
              <a:rPr lang="sk-SK" altLang="sk-SK"/>
              <a:t>rezanie vzoriek (v textilnom priemysle)</a:t>
            </a:r>
          </a:p>
          <a:p>
            <a:r>
              <a:rPr lang="sk-SK" altLang="sk-SK"/>
              <a:t>syntetizovanie nových materiálov</a:t>
            </a:r>
          </a:p>
          <a:p>
            <a:r>
              <a:rPr lang="sk-SK" altLang="sk-SK"/>
              <a:t>pri zváraní 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414E4B4B-317B-610D-43DF-7FE2A14B1F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78038"/>
            <a:ext cx="4071938" cy="37020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628F-1187-2FFB-1228-5DC800DE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12763"/>
            <a:ext cx="8715375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4400" dirty="0"/>
              <a:t>Holografia: Záznam hologramu</a:t>
            </a:r>
          </a:p>
        </p:txBody>
      </p:sp>
      <p:sp>
        <p:nvSpPr>
          <p:cNvPr id="16387" name="Zástupný symbol pro obsah 3">
            <a:extLst>
              <a:ext uri="{FF2B5EF4-FFF2-40B4-BE49-F238E27FC236}">
                <a16:creationId xmlns:a16="http://schemas.microsoft.com/office/drawing/2014/main" id="{05DA9C72-C926-282A-A0D2-58BA25E1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88" y="1500188"/>
            <a:ext cx="3757612" cy="4856162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sk-SK" altLang="sk-SK" sz="2800"/>
              <a:t>Na holograme sa zaznamenáva štruktúra svetelnej vlny, ktorá sa rozptýlila na predmete a nie premietnutý obraz daného predmetu. 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2800"/>
          </a:p>
          <a:p>
            <a:pPr marL="0">
              <a:spcBef>
                <a:spcPct val="0"/>
              </a:spcBef>
            </a:pPr>
            <a:r>
              <a:rPr lang="sk-SK" altLang="sk-SK" sz="2800"/>
              <a:t>Aby sme získali hologram potrebujeme dva súčasné svetelné lúče .</a:t>
            </a:r>
            <a:endParaRPr lang="sk-SK" altLang="sk-SK" sz="1400"/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    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1400"/>
              <a:t>.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9B2FEBE1-B5F2-AFD0-B55C-5D380B5E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71688"/>
            <a:ext cx="40290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906</TotalTime>
  <Words>574</Words>
  <Application>Microsoft Office PowerPoint</Application>
  <PresentationFormat>Prezentácia na obrazovke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10. Holografia</vt:lpstr>
      <vt:lpstr>LASER: SAMOVOĽNÁ EMISIA Light Amplification of Stimulated Emission of Radiaton</vt:lpstr>
      <vt:lpstr>LASER: STIMULOVANÁ EMISIA Light Amplification of Stimulated Emission of Radiaton</vt:lpstr>
      <vt:lpstr>Laser- koherentné žiarenie</vt:lpstr>
      <vt:lpstr>Využitie lasero: Chirurgia</vt:lpstr>
      <vt:lpstr>Využitie laserov: komunikácia</vt:lpstr>
      <vt:lpstr>Využitie laserov: CD</vt:lpstr>
      <vt:lpstr>Využitie laserov: Priemysel</vt:lpstr>
      <vt:lpstr>Holografia: Záznam hologramu</vt:lpstr>
      <vt:lpstr>Holografia: Záznam hologramu</vt:lpstr>
      <vt:lpstr>Holografia: Rekonštrukcia hologramu</vt:lpstr>
      <vt:lpstr>Holografia: Rekonštrukcia hologramu</vt:lpstr>
      <vt:lpstr>Záznam a rekonštrukcia hologramu</vt:lpstr>
      <vt:lpstr>Záznam a rekonštrukcia hologramu</vt:lpstr>
      <vt:lpstr>História</vt:lpstr>
      <vt:lpstr>História</vt:lpstr>
      <vt:lpstr>Holografia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103</cp:revision>
  <dcterms:created xsi:type="dcterms:W3CDTF">2008-08-05T20:39:24Z</dcterms:created>
  <dcterms:modified xsi:type="dcterms:W3CDTF">2025-10-20T06:58:00Z</dcterms:modified>
</cp:coreProperties>
</file>