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65" r:id="rId5"/>
    <p:sldId id="269" r:id="rId6"/>
    <p:sldId id="260" r:id="rId7"/>
    <p:sldId id="267" r:id="rId8"/>
    <p:sldId id="268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76" r:id="rId18"/>
    <p:sldId id="278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1822E3B-4088-0288-555B-B5C7DE85AABB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96C167D9-79C5-673C-8976-1425F1D808A0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058D27B-9610-60FB-941B-A1B9FE56E1F4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368AD5B-26A0-1098-E663-D800CD902EF4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B38FEFE-B9DB-389F-9E67-9FE091B35AD4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B7912CF-6CFA-A560-AB6F-D6C95BB3301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61F2A28-2B85-73C4-F3B0-F4D245E47782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26978E12-9478-7F7C-F2D4-1F0FE51055A8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E99D5E14-4466-0BE2-D53F-2AE522A8D1A6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65B6F54E-2BF0-67EB-81AF-8FB32EC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9A48-A452-46F8-9E8E-EF1A104C1D3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96A9AE37-9458-B4C7-E8DC-C686D28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65456432-295A-DD0B-247F-BDD10A22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5983-C105-4F05-877A-0E32DFA152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630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CC5CDF3-1B1D-1C68-7D99-FFA1BC19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F372-A463-4AEB-B810-55713FE79A5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7186D51-0C95-D9CE-3BB5-A4A1BFFA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49693EF-1459-8C7A-25C0-99BCDC6E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F77D-4407-493D-A06F-4A80C7B9EB8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703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5D1FF58-5D79-327C-F024-DCF38C4F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DEF8-B8E4-46F4-9F1A-5A2594F9021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D72467-D33B-0E07-8F82-C07EC782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32E90D4-C6F6-5491-A8B5-33B8790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1989E-88D5-444F-9CB0-D941613528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9893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3F11752-8923-4BC4-B839-E4D88828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5640-CB04-41EC-A0A2-CBAFB457C4F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E0A17BA-3BD0-8050-2103-C12B3A28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B92D0D1-C41C-9852-51B4-65B57EB4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7914E-44BB-42DC-B01B-3B1731ACC5D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091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2355D695-5DB1-182D-F950-A27496C6E4B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702B2026-650C-23CD-6125-3012BF17A961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77CC69A0-BCC1-2FB0-7D47-23C80EC3BDCA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4ACC16E1-C269-18ED-317C-27F150BA37E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0E8E938E-731D-9BB4-A434-121590B15AA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B2FA43E1-A463-76E9-7F50-C651E60233E4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E9EC5414-1EF0-8801-C352-960D4273D434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42303272-BA81-0DB7-9504-70814290F250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291C48B5-0D84-60D9-6E74-97F57E3A1F07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F7AFE1E5-0CB4-2805-0C1B-02901F0C4085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F4008EA5-8B91-A5B7-E169-6BFC8483759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B68FD46D-7F4E-6363-02BA-CA31C52B7451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4EEF1FA7-8E84-6DB1-11CC-8FF45D79C20F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94175A8C-A01E-8E9C-5B8E-5B8ADFB4DADF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4D1B99D3-5867-D2BD-7637-F7A82F26F45E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EB8C7413-95C9-AA4E-2888-FD519736701B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957CB72-5164-F36C-6112-05723E34430F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31EB9F39-D201-917F-CD83-154E1D70C50D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D8AD8953-FD32-F7A2-E74C-7B04F841DA5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C02B9A10-221F-2D41-435B-A44C39C3941C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06C3BEF9-DF3E-9D56-2C22-76467AB5B210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9AA2222-00E8-8472-EE41-48E8BAD1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1B6E5-DA1F-4A6A-8B32-92B78778B070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4C3D4A2-B137-5B67-FB93-77008231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F1C232D-3BC7-1AC1-12EE-8081B90F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F3F9-6CF0-4700-97F2-C173CB8630E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408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5DA3-86E9-6EA8-2172-EDF38D4C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DC2779-FCA1-411B-A6FC-EC02B182F96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A6EA5-BF65-4D81-BE8C-7C140C54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70561-4777-881D-E0E2-6C97A7E4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DD213-013B-47B0-B607-C6ABE751F6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817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81D100DA-A5EA-C1A3-FD31-83DE3263FF3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FA27FEF-ADF7-2D7F-A560-28A168C1EAD2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67EDFDA-AF29-EB0F-DBA2-9FDA6B97219A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F61A94-F8F4-9122-A3C7-49374F73B529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F86C264-4CF4-A9B1-DDDF-583CBCEF55A0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454EFB8D-E953-8FC2-AA8A-2ABE909A0852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9A5F3724-A0FB-03C8-2D2B-9E39C745E060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242D9C6F-270E-619F-F3C4-C0044CE572B6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AE2341A2-EA8B-D67D-A515-1FB4F9C94B07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576AFE1D-66E5-DBDF-B80D-468B503E60F8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6DF656E5-7E43-7100-DDAB-506DEFC5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399AC-33F3-49A0-86B2-C762300F432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98B8412E-E75E-5E8F-062F-CA39BAED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EF5C88B7-4882-E6C8-94EA-80BCCC37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E40E-3B72-4657-A6EA-EB5EC452AB6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56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F695688-F2D3-CF47-FA7E-7AB9E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4269-B829-4FD3-9E67-2A928CFCB5E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2DE5FD5-6AD3-659B-5379-FDF228E6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003BEBB-FC90-CAE5-65AE-698A7161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88CA-C86A-4452-B09F-0EE42231849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843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94BE1-960F-6D16-028E-8555409D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00779-F48E-4B14-A413-036BEC1662E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6FDB3-AA99-4339-EE1A-4277583C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15CF1-1055-AC59-AB84-6F3D79BE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9849-9F2C-40FE-90AB-DD6E3581B7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9627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B40DC19-77ED-7263-8BA0-E78D2D00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612C-1977-4EB4-B72C-5B47993D45A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7679097-3CF3-05D0-AFA0-9A8EFBEA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A7F9924-80CA-04F2-D0B6-7B953326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79B4-E843-45CA-B1E9-672E0F96F3E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60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A150D8AF-01B1-85FF-0CB9-34AA0A514C55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89D045EF-BB4D-0252-08E8-E431243F2EEB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64B5A06D-E5F0-FE76-8896-B32812BB7C8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F7A14C67-382E-E3F9-8570-3764E70E511E}"/>
                </a:ext>
              </a:extLst>
            </p:cNvPr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DDEA5E69-33FC-C71A-94F9-A34DF8B94FD4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91F08FE7-A5A6-91DC-D101-BC004AE630E7}"/>
                </a:ext>
              </a:extLst>
            </p:cNvPr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C7A87EC-B531-9050-D5FE-95E04837A5F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E1667922-0B4D-938D-2DA0-81954E1A878A}"/>
                </a:ext>
              </a:extLst>
            </p:cNvPr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A8C096EA-13A5-4D27-46DD-97970A9EFDD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A9DB2299-C788-E766-BDD6-0E6DEBEE1D2B}"/>
                </a:ext>
              </a:extLst>
            </p:cNvPr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89085E7F-2216-BF06-461A-D988346541E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C0C78937-2640-11F4-DC36-D080BCA1A614}"/>
                </a:ext>
              </a:extLst>
            </p:cNvPr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98C1565F-AE6E-53C4-391B-9298614489CE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8381DD03-0C95-F713-1573-09A84B6A9EEF}"/>
                </a:ext>
              </a:extLst>
            </p:cNvPr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7F79417A-EBA1-CD76-0906-01079C4F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01900B-D86C-4FED-896C-FF2F4355881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8DF9F1F-6BCE-21DB-C688-15FEF79A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04F96FF-13DA-A806-AD1F-A6722D03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D41AD7A7-5047-423E-B084-322EACA0F0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768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B7C8F-7BB5-8032-F0C4-C78BB800F757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EAB066-5D73-E7D6-8D31-C4787147B13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1B2FF-A3BB-222D-FBBC-D1DBC34EC7BC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3E628-B25B-CF5B-DA1F-A9B5A7AED3A5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F332F0-816C-7137-5935-81066E0DE708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DFEF0-5AE2-B50C-B4E6-2F3510869CF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02387-6638-2A98-08A5-D57EF84D0238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B84C2-3AB9-C9B8-BDE4-C5199D19035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8F55E4-48B6-3138-FE01-7B5F120A5C6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6DA11712-DA2D-85AB-2E78-AC403F8C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74F2C671-D675-7305-F028-7BC8EEA74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FC2E44F-8268-A034-F574-0114E832B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BAA782-3ADC-4BD1-BF69-35C949215819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B38DE-3E09-BB8F-500D-019C86E9D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A498907-DD5C-8B20-F75F-56E5AC23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C6975F3B-A136-41F9-9628-5D5AA36B590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7" r:id="rId4"/>
    <p:sldLayoutId id="2147483918" r:id="rId5"/>
    <p:sldLayoutId id="2147483911" r:id="rId6"/>
    <p:sldLayoutId id="2147483919" r:id="rId7"/>
    <p:sldLayoutId id="2147483912" r:id="rId8"/>
    <p:sldLayoutId id="2147483920" r:id="rId9"/>
    <p:sldLayoutId id="2147483913" r:id="rId10"/>
    <p:sldLayoutId id="2147483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DD8FF-BA15-3311-A249-85C2E574E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11. Laserové obrábanie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AF48E578-1C83-9183-1B08-D4B86843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0FAB0124-91F8-1D16-CE9C-FEB72460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4848-33D0-18DB-C8D8-B0563B11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3200" dirty="0"/>
              <a:t>Typy laserov: VYSOKOVÝKONNÉ (TVRDÉ)</a:t>
            </a:r>
            <a:br>
              <a:rPr lang="sk-SK" dirty="0"/>
            </a:br>
            <a:r>
              <a:rPr lang="sk-SK" sz="2400" dirty="0"/>
              <a:t>Podľa výkonu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C1520-CB4D-9211-BA43-C91AC5CB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0">
              <a:spcBef>
                <a:spcPct val="0"/>
              </a:spcBef>
              <a:defRPr/>
            </a:pPr>
            <a:r>
              <a:rPr lang="sk-SK" dirty="0"/>
              <a:t>majú výkon vyšší ako 500mW (v impulze 10</a:t>
            </a:r>
            <a:r>
              <a:rPr lang="sk-SK" baseline="30000" dirty="0"/>
              <a:t>12</a:t>
            </a:r>
            <a:r>
              <a:rPr lang="sk-SK" dirty="0"/>
              <a:t> J.cm</a:t>
            </a:r>
            <a:r>
              <a:rPr lang="sk-SK" baseline="30000" dirty="0"/>
              <a:t>-2</a:t>
            </a:r>
            <a:r>
              <a:rPr lang="sk-SK" dirty="0"/>
              <a:t> ). </a:t>
            </a:r>
          </a:p>
          <a:p>
            <a:pPr marL="0">
              <a:spcBef>
                <a:spcPct val="0"/>
              </a:spcBef>
              <a:defRPr/>
            </a:pPr>
            <a:r>
              <a:rPr lang="sk-SK" dirty="0"/>
              <a:t>Sú nebezpečné pre oči pri akomkoľvek pohľade - do priameho alebo aj rozptýleného svetla.</a:t>
            </a:r>
          </a:p>
          <a:p>
            <a:pPr marL="0">
              <a:spcBef>
                <a:spcPct val="0"/>
              </a:spcBef>
              <a:defRPr/>
            </a:pPr>
            <a:r>
              <a:rPr lang="sk-SK" dirty="0"/>
              <a:t>na rezanie, gravírovanie čí zváranie rôznych materiálov.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17412" name="Picture 8">
            <a:extLst>
              <a:ext uri="{FF2B5EF4-FFF2-40B4-BE49-F238E27FC236}">
                <a16:creationId xmlns:a16="http://schemas.microsoft.com/office/drawing/2014/main" id="{1926CDB1-3AF3-28AA-B2C3-9A52ED48C1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2571750"/>
            <a:ext cx="3714750" cy="27860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7246-7189-4EE7-824F-53843EE5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STAVBA LASERA: ČERPADLO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0E42ADE-8FA5-B158-6487-88F32835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1643063"/>
            <a:ext cx="7772400" cy="45720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 sz="3200"/>
              <a:t> Čerpadlo je zložka, ktorej úlohou je dodávať energiu do laserového systému.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/>
              <a:t> napr.: zdroje elektrických výbojov, bleskové lampy, svetlo z iného lasera, chemické reakcie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 i="1"/>
              <a:t>HeNe laser : </a:t>
            </a:r>
            <a:r>
              <a:rPr lang="sk-SK" altLang="sk-SK" sz="3200"/>
              <a:t>elektrický výboj,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 i="1"/>
              <a:t>NdYAG laser: </a:t>
            </a:r>
            <a:r>
              <a:rPr lang="sk-SK" altLang="sk-SK" sz="3200"/>
              <a:t>svetlo fokusované xenónovou bleskovou lampou,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 i="1"/>
              <a:t>excimérový laser</a:t>
            </a:r>
            <a:r>
              <a:rPr lang="sk-SK" altLang="sk-SK" sz="3200"/>
              <a:t> : chemické reakcie.</a:t>
            </a:r>
            <a:endParaRPr lang="sk-SK" alt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2AA2-0372-5165-FD4F-64BB6299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STAVBA LASERA</a:t>
            </a:r>
          </a:p>
        </p:txBody>
      </p:sp>
      <p:pic>
        <p:nvPicPr>
          <p:cNvPr id="19459" name="Picture 8">
            <a:extLst>
              <a:ext uri="{FF2B5EF4-FFF2-40B4-BE49-F238E27FC236}">
                <a16:creationId xmlns:a16="http://schemas.microsoft.com/office/drawing/2014/main" id="{D0FD1484-22BA-6D43-302D-D4DA947668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2214563"/>
            <a:ext cx="8062912" cy="364331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6EBA-8F8F-CA08-34AB-54AA5054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STAVBA LASERA: MÉDIUM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BF2C-5924-5ECA-D1B7-B05C6BCA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  <a:defRPr/>
            </a:pPr>
            <a:r>
              <a:rPr lang="sk-SK" sz="3200" dirty="0"/>
              <a:t>Laserové jadro (médium) je najhlavnejšia zložka lasera, ktorá najviac ovplyvňuje vlnovú dĺžku laserového lúča a ďalších vlastností lasera. 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sk-SK" sz="3200" dirty="0"/>
              <a:t>V médiu prebieha spontánna a neskôr vynútená emisia fotónov, čo je základ vytvorenia laserového lúča na základe zosilnenia žiarenia. V samotnom procese je médium  excitované pomocou čerpadla.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5753-0B14-64C4-A133-BB4ACFDF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3600" dirty="0"/>
              <a:t>STAVBA LASERA:OPTICKÝ REZONÁTOR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D8893D9-38C6-FD74-90E2-D797E5DE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 sz="3200"/>
              <a:t>optický rezonátor alebo optická dutina je v najjednoduchšej forme tvorená dvoma paralelnými zrkadlami uloženými na koncoch laserového média.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/>
              <a:t>Ich úlohou je odrážať svetlo späť do aktívnej zóny.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 sz="3200"/>
              <a:t>V rezonátore sa môže svetlo odraziť aj niekoľko tisíc krát, kým sa dostane von a vytvorí lúč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32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3200"/>
              <a:t>     </a:t>
            </a:r>
            <a:endParaRPr lang="sk-SK" alt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2BB2-CFC2-1151-A491-0ACF13D0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3600" dirty="0"/>
              <a:t>STAVBA LASERA:OPTICKÝ REZONÁTOR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0C8F-0E39-064C-0A95-13113E56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  <a:defRPr/>
            </a:pPr>
            <a:r>
              <a:rPr lang="sk-SK" sz="2800" dirty="0"/>
              <a:t> V zložitejších systémoch laserov je používaný súbor až štyroch zrkadiel.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sk-SK" sz="2800" dirty="0"/>
          </a:p>
          <a:p>
            <a:pPr marL="0" eaLnBrk="1" hangingPunct="1">
              <a:spcBef>
                <a:spcPct val="0"/>
              </a:spcBef>
              <a:defRPr/>
            </a:pPr>
            <a:r>
              <a:rPr lang="sk-SK" sz="2800" dirty="0"/>
              <a:t> Ďalšie zložky ako  modulátory,  filtre, absorbéry či  rotujúce hranoly, sa môžu umiestniť do vnútra optického rezonátora aby sa dosiahli rôzne efekty laserového výstupu. 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sk-SK" sz="2800" dirty="0"/>
          </a:p>
          <a:p>
            <a:pPr marL="0" eaLnBrk="1" hangingPunct="1">
              <a:spcBef>
                <a:spcPct val="0"/>
              </a:spcBef>
              <a:defRPr/>
            </a:pPr>
            <a:r>
              <a:rPr lang="sk-SK" sz="2800" dirty="0"/>
              <a:t>Napríklad: vytvorenie impulzov laserového svetla alebo zmena vlnovej dĺžky.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6EDD73-3FE4-7081-1BDF-EAAE17F4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Optika lasera: Zrkadlá</a:t>
            </a:r>
          </a:p>
        </p:txBody>
      </p:sp>
      <p:sp>
        <p:nvSpPr>
          <p:cNvPr id="23555" name="Zástupný symbol pro obsah 12">
            <a:extLst>
              <a:ext uri="{FF2B5EF4-FFF2-40B4-BE49-F238E27FC236}">
                <a16:creationId xmlns:a16="http://schemas.microsoft.com/office/drawing/2014/main" id="{DFF0A9D7-7158-4378-0BFC-751004CA6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214438"/>
            <a:ext cx="4038600" cy="5081587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sk-SK" altLang="sk-SK"/>
              <a:t>jedno z nich je s vysokou odrazivosťou, kde odrazivosť dosahuje až 99.999%. 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>
              <a:spcBef>
                <a:spcPct val="0"/>
              </a:spcBef>
            </a:pPr>
            <a:r>
              <a:rPr lang="sk-SK" altLang="sk-SK"/>
              <a:t>Druhé zrkadlo je polopriepustné a jeho odrazivosť závisí na výstupnej intenzite akú chceme v laserovom lúči dostať  (typicky však 50% - 95%).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200"/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200"/>
          </a:p>
        </p:txBody>
      </p:sp>
      <p:pic>
        <p:nvPicPr>
          <p:cNvPr id="23556" name="Picture 11">
            <a:extLst>
              <a:ext uri="{FF2B5EF4-FFF2-40B4-BE49-F238E27FC236}">
                <a16:creationId xmlns:a16="http://schemas.microsoft.com/office/drawing/2014/main" id="{D7CBF58D-2172-5373-D32F-F5296C3EBD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2714625"/>
            <a:ext cx="3759200" cy="250031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7023-5F06-9429-90DD-97D7C098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Optika lasera: Šošovky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F7231-80D9-8D1F-8AF8-27334ED6F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0">
              <a:spcBef>
                <a:spcPct val="0"/>
              </a:spcBef>
              <a:defRPr/>
            </a:pPr>
            <a:r>
              <a:rPr lang="sk-SK" dirty="0"/>
              <a:t>šošovku často využívame aplikácii lasera priamo v praxi. Niekedy je potrebné celý výstupný lúč fokusovať na jedno miesto aby sme koncentráciu svetla ešte zvýšili - napríklad pri gravírovaní, či rezaní materiálu. Šošovky sa využívajú aj pri zúžení priemeru laserového zväzku, keďže lúč lasera sa difrakciou postupne rozširuje.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24580" name="Picture 12">
            <a:extLst>
              <a:ext uri="{FF2B5EF4-FFF2-40B4-BE49-F238E27FC236}">
                <a16:creationId xmlns:a16="http://schemas.microsoft.com/office/drawing/2014/main" id="{342033AA-356B-4920-397D-9AD98A9F6D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2571750"/>
            <a:ext cx="3651250" cy="27860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A06A-D64F-67D2-E2D7-8B57C4A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Optika lasera: Filtre a hranoly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005F-A511-DBED-42D6-4C95097D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sz="3200" b="1" dirty="0"/>
              <a:t>Filtre: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sz="3200" dirty="0"/>
              <a:t>nachádzajú sa najčastejšie na vnútornej strane zrkadiel, teda pri laserovom médiu. Ich úlohou je vylúčiť iné vlnové dĺžky okrem požadovanej.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sz="3200" b="1" dirty="0"/>
              <a:t>Rotujúce hranoly: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sz="3200" dirty="0"/>
              <a:t>sa používajú pri impulznom type lasera ak chceme vytvoriť jeden krátky svetelný impulz.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E6D35B-4BF2-20E3-A0FC-611DE1CF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/>
              <a:t>Princíp</a:t>
            </a:r>
            <a:endParaRPr lang="sk-SK" sz="2000" dirty="0"/>
          </a:p>
        </p:txBody>
      </p:sp>
      <p:sp>
        <p:nvSpPr>
          <p:cNvPr id="9219" name="Content Placeholder 6">
            <a:extLst>
              <a:ext uri="{FF2B5EF4-FFF2-40B4-BE49-F238E27FC236}">
                <a16:creationId xmlns:a16="http://schemas.microsoft.com/office/drawing/2014/main" id="{D8DCFADA-6D0D-1FDA-0F04-8F194864E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1143000"/>
            <a:ext cx="4265613" cy="515302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 Laserové obrábanie nahrádza mechanické odstraňovanie materiálov ako sú tvrdené kovy, keramika a kompozity.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materiálové častice sa odstraňujú jedna za druhou, pričom energia laserového lúča spôsobuje zmenu tuhej fázy na tekutú alebo na plynnú.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.</a:t>
            </a:r>
          </a:p>
        </p:txBody>
      </p:sp>
      <p:pic>
        <p:nvPicPr>
          <p:cNvPr id="9220" name="Picture 15">
            <a:extLst>
              <a:ext uri="{FF2B5EF4-FFF2-40B4-BE49-F238E27FC236}">
                <a16:creationId xmlns:a16="http://schemas.microsoft.com/office/drawing/2014/main" id="{75990458-059C-36BC-D404-8D8682B1AC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85938"/>
            <a:ext cx="3786188" cy="40719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DED6-D3BB-8026-4D3A-6C1FB4D4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Princíp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7748A183-66B7-8687-6990-CB67B7BE6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Miesto, kde sa laserový lúč dotýka materiálu sa nachádza v mieste ohniska optiky lasera.</a:t>
            </a:r>
          </a:p>
          <a:p>
            <a:pPr>
              <a:buFont typeface="Wingdings" panose="05000000000000000000" pitchFamily="2" charset="2"/>
              <a:buNone/>
            </a:pPr>
            <a:endParaRPr lang="sk-SK" altLang="sk-SK"/>
          </a:p>
          <a:p>
            <a:r>
              <a:rPr lang="sk-SK" altLang="sk-SK"/>
              <a:t>Výhodou je, že opracovanie sa týka len oblasti vo vnútri lúča a nie mimo neho.</a:t>
            </a:r>
          </a:p>
        </p:txBody>
      </p:sp>
      <p:pic>
        <p:nvPicPr>
          <p:cNvPr id="10244" name="Picture 16">
            <a:extLst>
              <a:ext uri="{FF2B5EF4-FFF2-40B4-BE49-F238E27FC236}">
                <a16:creationId xmlns:a16="http://schemas.microsoft.com/office/drawing/2014/main" id="{D6BD1DC4-D21F-3F97-F31F-1609E8D059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974850"/>
            <a:ext cx="4214813" cy="42195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AD20-D3C0-7CB6-03CD-C3AB04A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Princíp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CBFB67CC-5098-A491-7EDE-C1A94DB89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4813" y="1071563"/>
            <a:ext cx="4643437" cy="452596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Pri rezaní sa už ale využívajú lasery s vysokými energiami, ktoré sú dostatočné na to, aby rýchlo prešli celou šírkou materiálu.</a:t>
            </a:r>
          </a:p>
          <a:p>
            <a:pPr marL="0" eaLnBrk="1" hangingPunct="1">
              <a:spcBef>
                <a:spcPct val="0"/>
              </a:spcBef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 Výpary materiálu - teda jeho plyny - sa odfukujú prúdom vzduchu namiereného priamo na miesto rezania, či gravírovania</a:t>
            </a:r>
          </a:p>
        </p:txBody>
      </p:sp>
      <p:pic>
        <p:nvPicPr>
          <p:cNvPr id="11268" name="Picture 10">
            <a:extLst>
              <a:ext uri="{FF2B5EF4-FFF2-40B4-BE49-F238E27FC236}">
                <a16:creationId xmlns:a16="http://schemas.microsoft.com/office/drawing/2014/main" id="{3F0533AA-9B68-3966-9366-EE665D4E7F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57400"/>
            <a:ext cx="3500437" cy="37211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9FD3-0A73-7ED1-6AF8-BA40C8ED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Hustota energie</a:t>
            </a:r>
          </a:p>
        </p:txBody>
      </p:sp>
      <p:sp>
        <p:nvSpPr>
          <p:cNvPr id="12291" name="Content Placeholder 3">
            <a:extLst>
              <a:ext uri="{FF2B5EF4-FFF2-40B4-BE49-F238E27FC236}">
                <a16:creationId xmlns:a16="http://schemas.microsoft.com/office/drawing/2014/main" id="{B7C7D08C-DAE5-3909-038C-17CF38DC3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285875"/>
            <a:ext cx="4038600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Pod hustotou energie rozumieme množstvo energie, ktorá je dodaná systému alebo priestoru a v ňom uložená na jednotku plochy, či objemu.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POROVNANIE: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/>
              <a:t>- </a:t>
            </a:r>
            <a:r>
              <a:rPr lang="sk-SK" altLang="sk-SK" sz="2000"/>
              <a:t>elektrónový lúč 10</a:t>
            </a:r>
            <a:r>
              <a:rPr lang="sk-SK" altLang="sk-SK" sz="2000" baseline="30000"/>
              <a:t>6</a:t>
            </a:r>
            <a:r>
              <a:rPr lang="sk-SK" altLang="sk-SK" sz="2000"/>
              <a:t> – 10</a:t>
            </a:r>
            <a:r>
              <a:rPr lang="sk-SK" altLang="sk-SK" sz="2000" baseline="30000"/>
              <a:t>8</a:t>
            </a:r>
            <a:r>
              <a:rPr lang="sk-SK" altLang="sk-SK" sz="2000"/>
              <a:t> J.cm</a:t>
            </a:r>
            <a:r>
              <a:rPr lang="sk-SK" altLang="sk-SK" sz="2000" baseline="30000"/>
              <a:t>-2</a:t>
            </a:r>
            <a:r>
              <a:rPr lang="sk-SK" altLang="sk-SK" sz="2000"/>
              <a:t>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2000"/>
              <a:t>- jadrový výbuch 10</a:t>
            </a:r>
            <a:r>
              <a:rPr lang="sk-SK" altLang="sk-SK" sz="2000" baseline="30000"/>
              <a:t>10</a:t>
            </a:r>
            <a:r>
              <a:rPr lang="sk-SK" altLang="sk-SK" sz="2000"/>
              <a:t> J.cm</a:t>
            </a:r>
            <a:r>
              <a:rPr lang="sk-SK" altLang="sk-SK" sz="2000" baseline="30000"/>
              <a:t>-2</a:t>
            </a:r>
            <a:r>
              <a:rPr lang="sk-SK" altLang="sk-SK" sz="2000"/>
              <a:t>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2000"/>
              <a:t>- laser 10</a:t>
            </a:r>
            <a:r>
              <a:rPr lang="sk-SK" altLang="sk-SK" sz="2000" baseline="30000"/>
              <a:t>12</a:t>
            </a:r>
            <a:r>
              <a:rPr lang="sk-SK" altLang="sk-SK" sz="2000"/>
              <a:t> J.cm</a:t>
            </a:r>
            <a:r>
              <a:rPr lang="sk-SK" altLang="sk-SK" sz="2000" baseline="30000"/>
              <a:t>-2</a:t>
            </a:r>
          </a:p>
          <a:p>
            <a:pPr marL="0" eaLnBrk="1" hangingPunct="1">
              <a:spcBef>
                <a:spcPct val="0"/>
              </a:spcBef>
            </a:pPr>
            <a:endParaRPr lang="sk-SK" altLang="sk-SK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0A44F45E-F61D-1AB1-9CD3-B224C1F050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85938"/>
            <a:ext cx="3711575" cy="2786062"/>
          </a:xfrm>
          <a:noFill/>
        </p:spPr>
      </p:pic>
      <p:pic>
        <p:nvPicPr>
          <p:cNvPr id="12293" name="Picture 9">
            <a:extLst>
              <a:ext uri="{FF2B5EF4-FFF2-40B4-BE49-F238E27FC236}">
                <a16:creationId xmlns:a16="http://schemas.microsoft.com/office/drawing/2014/main" id="{E386B8EE-F99E-5599-236D-F7354FB9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2987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29BF-83FD-DDE2-E938-A69036C6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Typy laserov: </a:t>
            </a:r>
            <a:r>
              <a:rPr lang="sk-SK" sz="3200" b="1" dirty="0"/>
              <a:t>PEVNOLÁTKOVÉ</a:t>
            </a:r>
            <a:br>
              <a:rPr lang="sk-SK" sz="3200" dirty="0"/>
            </a:br>
            <a:r>
              <a:rPr lang="sk-SK" sz="2400" dirty="0"/>
              <a:t>Podľa skupenstva aktívneho prostredia</a:t>
            </a:r>
            <a:endParaRPr lang="sk-SK" sz="3200" dirty="0"/>
          </a:p>
        </p:txBody>
      </p:sp>
      <p:pic>
        <p:nvPicPr>
          <p:cNvPr id="13315" name="Picture 8">
            <a:extLst>
              <a:ext uri="{FF2B5EF4-FFF2-40B4-BE49-F238E27FC236}">
                <a16:creationId xmlns:a16="http://schemas.microsoft.com/office/drawing/2014/main" id="{A5250399-466E-6C3B-F3E8-FA28781872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2500313"/>
            <a:ext cx="3808413" cy="2857500"/>
          </a:xfrm>
          <a:noFill/>
        </p:spPr>
      </p:pic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CB055E56-5A0A-8A64-D18F-11717D2B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643063"/>
            <a:ext cx="4265612" cy="452596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Aktívnym prostredím sú kryštalické alebo amorfné izolanty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pracujú v rôznych režimoch a za rôznych podmienok.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sú stabilné a majú malé nároky na údržbu.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vlnové dĺžky v oblasti IČ a viditeľného svetla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2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200" b="1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20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3383-45C7-4135-E956-00563436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3200" dirty="0"/>
              <a:t>Typy laserov: KVAPALINOVÉ</a:t>
            </a:r>
            <a:br>
              <a:rPr lang="sk-SK" sz="3200" dirty="0"/>
            </a:br>
            <a:r>
              <a:rPr lang="sk-SK" sz="2400" dirty="0"/>
              <a:t>Podľa skupenstva aktívneho prostredia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021B5-8873-3CEB-B732-9A09E5CA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b="1" dirty="0"/>
              <a:t>KVAPALINOVÉ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Využitím zákonitostí nelineárnej optiky je možné dosiahnuť vlnové dĺžky od 300nm-1500nm. 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využitie v spektroskopii. 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Ich nevýhodou je krátka životnosť aktívneho prostredia, ktoré sa teplom a svetlom rozkladá.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14340" name="Picture 9">
            <a:extLst>
              <a:ext uri="{FF2B5EF4-FFF2-40B4-BE49-F238E27FC236}">
                <a16:creationId xmlns:a16="http://schemas.microsoft.com/office/drawing/2014/main" id="{AA78651C-C0FE-1F4C-3265-FC1D7EE882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571750"/>
            <a:ext cx="3627437" cy="27146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6FCA-37DD-46EA-78B2-5A0DD92B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3200" dirty="0"/>
              <a:t>Typy laserov: PLYNOVÉ</a:t>
            </a:r>
            <a:br>
              <a:rPr lang="sk-SK" sz="3200" dirty="0"/>
            </a:br>
            <a:r>
              <a:rPr lang="sk-SK" sz="2400" dirty="0"/>
              <a:t>Podľa skupenstva aktívneho prostredia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91B06ADD-7F32-CDB5-F0CB-999847D2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b="1"/>
              <a:t>PLYNOVÉ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Pracujú vo veľmi širokom rozsahu vlnových dĺžok v kontinuálnom alebo pulznom režime.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Majú homogénne aktívne prostredie, ktoré im zaisťuje výborné parametre, avšak nevýhodou je nízky výkon</a:t>
            </a:r>
          </a:p>
        </p:txBody>
      </p:sp>
      <p:pic>
        <p:nvPicPr>
          <p:cNvPr id="15364" name="Picture 10">
            <a:extLst>
              <a:ext uri="{FF2B5EF4-FFF2-40B4-BE49-F238E27FC236}">
                <a16:creationId xmlns:a16="http://schemas.microsoft.com/office/drawing/2014/main" id="{D4404F9C-7A13-F940-FF4D-CDF438C37C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571750"/>
            <a:ext cx="4103687" cy="30718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1E32-0B66-3280-93E6-109C3D40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3200" dirty="0"/>
              <a:t>Typy laserov: NÍZKOVÝKONNÉ (MÄKKÉ)</a:t>
            </a:r>
            <a:br>
              <a:rPr lang="sk-SK" sz="3200" dirty="0"/>
            </a:br>
            <a:r>
              <a:rPr lang="sk-SK" sz="2400" dirty="0"/>
              <a:t>Podľa výkonu</a:t>
            </a:r>
          </a:p>
        </p:txBody>
      </p:sp>
      <p:sp>
        <p:nvSpPr>
          <p:cNvPr id="16387" name="Zástupný symbol pro obsah 3">
            <a:extLst>
              <a:ext uri="{FF2B5EF4-FFF2-40B4-BE49-F238E27FC236}">
                <a16:creationId xmlns:a16="http://schemas.microsoft.com/office/drawing/2014/main" id="{6BF550F3-A77B-3872-DF6C-F0149BA9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8" y="1500188"/>
            <a:ext cx="4714875" cy="45720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sk-SK" altLang="sk-SK" sz="2800"/>
              <a:t>majú výkon nižší ako 500mW. </a:t>
            </a:r>
          </a:p>
          <a:p>
            <a:pPr marL="0">
              <a:spcBef>
                <a:spcPct val="0"/>
              </a:spcBef>
            </a:pPr>
            <a:r>
              <a:rPr lang="sk-SK" altLang="sk-SK" sz="2800"/>
              <a:t>Tieto lasery neprodukujú výrazné teplo - sú nazývané aj chladné lasery. </a:t>
            </a:r>
          </a:p>
          <a:p>
            <a:pPr marL="0">
              <a:spcBef>
                <a:spcPct val="0"/>
              </a:spcBef>
            </a:pPr>
            <a:r>
              <a:rPr lang="sk-SK" altLang="sk-SK" sz="2800"/>
              <a:t>Patria sem rôzne skupiny laserov - od tých, ktoré sú škodlivé len pre oči (snímač pri pokladni) až po mierne silné lasery v optických mechanikách prehrávačov. </a:t>
            </a:r>
            <a:endParaRPr lang="sk-SK" altLang="sk-SK" sz="1400"/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B63A8633-4945-EE04-A093-52E3AB79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14625"/>
            <a:ext cx="3286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996</TotalTime>
  <Words>775</Words>
  <Application>Microsoft Office PowerPoint</Application>
  <PresentationFormat>Prezentácia na obrazovke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11. Laserové obrábanie</vt:lpstr>
      <vt:lpstr>Princíp</vt:lpstr>
      <vt:lpstr>Princíp</vt:lpstr>
      <vt:lpstr>Princíp</vt:lpstr>
      <vt:lpstr>Hustota energie</vt:lpstr>
      <vt:lpstr>Typy laserov: PEVNOLÁTKOVÉ Podľa skupenstva aktívneho prostredia</vt:lpstr>
      <vt:lpstr>Typy laserov: KVAPALINOVÉ Podľa skupenstva aktívneho prostredia</vt:lpstr>
      <vt:lpstr>Typy laserov: PLYNOVÉ Podľa skupenstva aktívneho prostredia</vt:lpstr>
      <vt:lpstr>Typy laserov: NÍZKOVÝKONNÉ (MÄKKÉ) Podľa výkonu</vt:lpstr>
      <vt:lpstr>Typy laserov: VYSOKOVÝKONNÉ (TVRDÉ) Podľa výkonu</vt:lpstr>
      <vt:lpstr>STAVBA LASERA: ČERPADLO</vt:lpstr>
      <vt:lpstr>STAVBA LASERA</vt:lpstr>
      <vt:lpstr>STAVBA LASERA: MÉDIUM</vt:lpstr>
      <vt:lpstr>STAVBA LASERA:OPTICKÝ REZONÁTOR</vt:lpstr>
      <vt:lpstr>STAVBA LASERA:OPTICKÝ REZONÁTOR</vt:lpstr>
      <vt:lpstr>Optika lasera: Zrkadlá</vt:lpstr>
      <vt:lpstr>Optika lasera: Šošovky</vt:lpstr>
      <vt:lpstr>Optika lasera: Filtre a hranoly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115</cp:revision>
  <dcterms:created xsi:type="dcterms:W3CDTF">2008-08-05T20:39:24Z</dcterms:created>
  <dcterms:modified xsi:type="dcterms:W3CDTF">2025-10-20T06:59:23Z</dcterms:modified>
</cp:coreProperties>
</file>