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0" r:id="rId2"/>
    <p:sldId id="257" r:id="rId3"/>
    <p:sldId id="296" r:id="rId4"/>
    <p:sldId id="262" r:id="rId5"/>
    <p:sldId id="297" r:id="rId6"/>
    <p:sldId id="263" r:id="rId7"/>
    <p:sldId id="264" r:id="rId8"/>
    <p:sldId id="265" r:id="rId9"/>
    <p:sldId id="298" r:id="rId10"/>
    <p:sldId id="266" r:id="rId11"/>
    <p:sldId id="299" r:id="rId12"/>
    <p:sldId id="267" r:id="rId13"/>
    <p:sldId id="281" r:id="rId14"/>
    <p:sldId id="282" r:id="rId15"/>
    <p:sldId id="300" r:id="rId16"/>
    <p:sldId id="284" r:id="rId17"/>
    <p:sldId id="301" r:id="rId18"/>
    <p:sldId id="283" r:id="rId19"/>
    <p:sldId id="285" r:id="rId20"/>
    <p:sldId id="268" r:id="rId21"/>
    <p:sldId id="269" r:id="rId22"/>
    <p:sldId id="270" r:id="rId23"/>
    <p:sldId id="271" r:id="rId24"/>
    <p:sldId id="272" r:id="rId25"/>
    <p:sldId id="273" r:id="rId26"/>
    <p:sldId id="274" r:id="rId27"/>
    <p:sldId id="286" r:id="rId28"/>
    <p:sldId id="287" r:id="rId29"/>
    <p:sldId id="288" r:id="rId30"/>
    <p:sldId id="289" r:id="rId31"/>
    <p:sldId id="290" r:id="rId32"/>
    <p:sldId id="275" r:id="rId33"/>
    <p:sldId id="302" r:id="rId34"/>
    <p:sldId id="295" r:id="rId35"/>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C977"/>
    <a:srgbClr val="FDFF97"/>
    <a:srgbClr val="EEE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8" autoAdjust="0"/>
    <p:restoredTop sz="94660"/>
  </p:normalViewPr>
  <p:slideViewPr>
    <p:cSldViewPr>
      <p:cViewPr varScale="1">
        <p:scale>
          <a:sx n="126" d="100"/>
          <a:sy n="126" d="100"/>
        </p:scale>
        <p:origin x="2184" y="7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Klepnutím lze upravit styl předlohy podnadpisů.</a:t>
            </a:r>
            <a:endParaRPr lang="sk-SK"/>
          </a:p>
        </p:txBody>
      </p:sp>
      <p:sp>
        <p:nvSpPr>
          <p:cNvPr id="4" name="Zástupný symbol pro datum 3">
            <a:extLst>
              <a:ext uri="{FF2B5EF4-FFF2-40B4-BE49-F238E27FC236}">
                <a16:creationId xmlns:a16="http://schemas.microsoft.com/office/drawing/2014/main" id="{72B9B33E-A6D9-61A3-0351-22D6375A92E3}"/>
              </a:ext>
            </a:extLst>
          </p:cNvPr>
          <p:cNvSpPr>
            <a:spLocks noGrp="1"/>
          </p:cNvSpPr>
          <p:nvPr>
            <p:ph type="dt" sz="half" idx="10"/>
          </p:nvPr>
        </p:nvSpPr>
        <p:spPr/>
        <p:txBody>
          <a:bodyPr/>
          <a:lstStyle>
            <a:lvl1pPr>
              <a:defRPr/>
            </a:lvl1pPr>
          </a:lstStyle>
          <a:p>
            <a:pPr>
              <a:defRPr/>
            </a:pPr>
            <a:fld id="{2280D754-48D2-4DA2-8985-DF406B61EA23}"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C01A0FEA-C776-3489-04EF-2CD6775D65AA}"/>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D6325C88-12CD-9AC4-F82F-7BDB4CDABC63}"/>
              </a:ext>
            </a:extLst>
          </p:cNvPr>
          <p:cNvSpPr>
            <a:spLocks noGrp="1"/>
          </p:cNvSpPr>
          <p:nvPr>
            <p:ph type="sldNum" sz="quarter" idx="12"/>
          </p:nvPr>
        </p:nvSpPr>
        <p:spPr/>
        <p:txBody>
          <a:bodyPr/>
          <a:lstStyle>
            <a:lvl1pPr>
              <a:defRPr/>
            </a:lvl1pPr>
          </a:lstStyle>
          <a:p>
            <a:fld id="{EA3CEFA4-74EB-44AE-97C1-2898344EF682}" type="slidenum">
              <a:rPr lang="sk-SK" altLang="sk-SK"/>
              <a:pPr/>
              <a:t>‹#›</a:t>
            </a:fld>
            <a:endParaRPr lang="sk-SK" altLang="sk-SK"/>
          </a:p>
        </p:txBody>
      </p:sp>
    </p:spTree>
    <p:extLst>
      <p:ext uri="{BB962C8B-B14F-4D97-AF65-F5344CB8AC3E}">
        <p14:creationId xmlns:p14="http://schemas.microsoft.com/office/powerpoint/2010/main" val="2905992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E0782DAF-0080-D662-B786-2B3DCDE17F09}"/>
              </a:ext>
            </a:extLst>
          </p:cNvPr>
          <p:cNvSpPr>
            <a:spLocks noGrp="1"/>
          </p:cNvSpPr>
          <p:nvPr>
            <p:ph type="dt" sz="half" idx="10"/>
          </p:nvPr>
        </p:nvSpPr>
        <p:spPr/>
        <p:txBody>
          <a:bodyPr/>
          <a:lstStyle>
            <a:lvl1pPr>
              <a:defRPr/>
            </a:lvl1pPr>
          </a:lstStyle>
          <a:p>
            <a:pPr>
              <a:defRPr/>
            </a:pPr>
            <a:fld id="{EC81C6D6-FB55-4B8A-BBE3-74ED59F6AC1D}"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266F72AB-EC3B-581B-2C95-23968BBE7C97}"/>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C30D96A3-83E8-D47C-7F24-CD9397C2BE86}"/>
              </a:ext>
            </a:extLst>
          </p:cNvPr>
          <p:cNvSpPr>
            <a:spLocks noGrp="1"/>
          </p:cNvSpPr>
          <p:nvPr>
            <p:ph type="sldNum" sz="quarter" idx="12"/>
          </p:nvPr>
        </p:nvSpPr>
        <p:spPr/>
        <p:txBody>
          <a:bodyPr/>
          <a:lstStyle>
            <a:lvl1pPr>
              <a:defRPr/>
            </a:lvl1pPr>
          </a:lstStyle>
          <a:p>
            <a:fld id="{F8341E74-5247-4FE2-8810-F6660475A676}" type="slidenum">
              <a:rPr lang="sk-SK" altLang="sk-SK"/>
              <a:pPr/>
              <a:t>‹#›</a:t>
            </a:fld>
            <a:endParaRPr lang="sk-SK" altLang="sk-SK"/>
          </a:p>
        </p:txBody>
      </p:sp>
    </p:spTree>
    <p:extLst>
      <p:ext uri="{BB962C8B-B14F-4D97-AF65-F5344CB8AC3E}">
        <p14:creationId xmlns:p14="http://schemas.microsoft.com/office/powerpoint/2010/main" val="2283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46E08660-2E0C-6C6D-55E2-23DC08407590}"/>
              </a:ext>
            </a:extLst>
          </p:cNvPr>
          <p:cNvSpPr>
            <a:spLocks noGrp="1"/>
          </p:cNvSpPr>
          <p:nvPr>
            <p:ph type="dt" sz="half" idx="10"/>
          </p:nvPr>
        </p:nvSpPr>
        <p:spPr/>
        <p:txBody>
          <a:bodyPr/>
          <a:lstStyle>
            <a:lvl1pPr>
              <a:defRPr/>
            </a:lvl1pPr>
          </a:lstStyle>
          <a:p>
            <a:pPr>
              <a:defRPr/>
            </a:pPr>
            <a:fld id="{AEEF4982-8919-47C8-B93B-566936518C54}"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73961236-9627-C48F-18E0-CD4692F4F434}"/>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ACDEDBB6-CE21-5C38-B2DA-6F46C4A0FB02}"/>
              </a:ext>
            </a:extLst>
          </p:cNvPr>
          <p:cNvSpPr>
            <a:spLocks noGrp="1"/>
          </p:cNvSpPr>
          <p:nvPr>
            <p:ph type="sldNum" sz="quarter" idx="12"/>
          </p:nvPr>
        </p:nvSpPr>
        <p:spPr/>
        <p:txBody>
          <a:bodyPr/>
          <a:lstStyle>
            <a:lvl1pPr>
              <a:defRPr/>
            </a:lvl1pPr>
          </a:lstStyle>
          <a:p>
            <a:fld id="{D7705F31-4BCA-411D-BC7E-AE188466087E}" type="slidenum">
              <a:rPr lang="sk-SK" altLang="sk-SK"/>
              <a:pPr/>
              <a:t>‹#›</a:t>
            </a:fld>
            <a:endParaRPr lang="sk-SK" altLang="sk-SK"/>
          </a:p>
        </p:txBody>
      </p:sp>
    </p:spTree>
    <p:extLst>
      <p:ext uri="{BB962C8B-B14F-4D97-AF65-F5344CB8AC3E}">
        <p14:creationId xmlns:p14="http://schemas.microsoft.com/office/powerpoint/2010/main" val="212922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datum 3">
            <a:extLst>
              <a:ext uri="{FF2B5EF4-FFF2-40B4-BE49-F238E27FC236}">
                <a16:creationId xmlns:a16="http://schemas.microsoft.com/office/drawing/2014/main" id="{404C9721-8EB3-80FC-512A-64AAA720ADB6}"/>
              </a:ext>
            </a:extLst>
          </p:cNvPr>
          <p:cNvSpPr>
            <a:spLocks noGrp="1"/>
          </p:cNvSpPr>
          <p:nvPr>
            <p:ph type="dt" sz="half" idx="10"/>
          </p:nvPr>
        </p:nvSpPr>
        <p:spPr/>
        <p:txBody>
          <a:bodyPr/>
          <a:lstStyle>
            <a:lvl1pPr>
              <a:defRPr/>
            </a:lvl1pPr>
          </a:lstStyle>
          <a:p>
            <a:pPr>
              <a:defRPr/>
            </a:pPr>
            <a:fld id="{67A928E1-81D4-4E71-A0DD-203E23FCF0E6}"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8F50D22B-171C-74A0-BAB3-EABBFD7BD309}"/>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FF9A6DAD-C10A-90EC-F2A2-D3CA53E9BD39}"/>
              </a:ext>
            </a:extLst>
          </p:cNvPr>
          <p:cNvSpPr>
            <a:spLocks noGrp="1"/>
          </p:cNvSpPr>
          <p:nvPr>
            <p:ph type="sldNum" sz="quarter" idx="12"/>
          </p:nvPr>
        </p:nvSpPr>
        <p:spPr/>
        <p:txBody>
          <a:bodyPr/>
          <a:lstStyle>
            <a:lvl1pPr>
              <a:defRPr/>
            </a:lvl1pPr>
          </a:lstStyle>
          <a:p>
            <a:fld id="{F775FAE2-DEE7-415C-A5A0-248E45620041}" type="slidenum">
              <a:rPr lang="sk-SK" altLang="sk-SK"/>
              <a:pPr/>
              <a:t>‹#›</a:t>
            </a:fld>
            <a:endParaRPr lang="sk-SK" altLang="sk-SK"/>
          </a:p>
        </p:txBody>
      </p:sp>
    </p:spTree>
    <p:extLst>
      <p:ext uri="{BB962C8B-B14F-4D97-AF65-F5344CB8AC3E}">
        <p14:creationId xmlns:p14="http://schemas.microsoft.com/office/powerpoint/2010/main" val="1451468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Klepnutím lze upravit styly předlohy textu.</a:t>
            </a:r>
          </a:p>
        </p:txBody>
      </p:sp>
      <p:sp>
        <p:nvSpPr>
          <p:cNvPr id="4" name="Zástupný symbol pro datum 3">
            <a:extLst>
              <a:ext uri="{FF2B5EF4-FFF2-40B4-BE49-F238E27FC236}">
                <a16:creationId xmlns:a16="http://schemas.microsoft.com/office/drawing/2014/main" id="{F665C0F8-9D23-1F22-87A9-50553E1B55C8}"/>
              </a:ext>
            </a:extLst>
          </p:cNvPr>
          <p:cNvSpPr>
            <a:spLocks noGrp="1"/>
          </p:cNvSpPr>
          <p:nvPr>
            <p:ph type="dt" sz="half" idx="10"/>
          </p:nvPr>
        </p:nvSpPr>
        <p:spPr/>
        <p:txBody>
          <a:bodyPr/>
          <a:lstStyle>
            <a:lvl1pPr>
              <a:defRPr/>
            </a:lvl1pPr>
          </a:lstStyle>
          <a:p>
            <a:pPr>
              <a:defRPr/>
            </a:pPr>
            <a:fld id="{A9167BA9-0233-4497-B034-B577C2FFDBFB}"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A05A3E9B-111A-DDD7-26C3-C863C6CD525A}"/>
              </a:ext>
            </a:extLst>
          </p:cNvPr>
          <p:cNvSpPr>
            <a:spLocks noGrp="1"/>
          </p:cNvSpPr>
          <p:nvPr>
            <p:ph type="ftr" sz="quarter" idx="11"/>
          </p:nvPr>
        </p:nvSpPr>
        <p:spPr/>
        <p:txBody>
          <a:bodyPr/>
          <a:lstStyle>
            <a:lvl1pPr>
              <a:defRPr/>
            </a:lvl1pPr>
          </a:lstStyle>
          <a:p>
            <a:pPr>
              <a:defRPr/>
            </a:pPr>
            <a:endParaRPr lang="sk-SK"/>
          </a:p>
        </p:txBody>
      </p:sp>
      <p:sp>
        <p:nvSpPr>
          <p:cNvPr id="6" name="Zástupný symbol pro číslo snímku 5">
            <a:extLst>
              <a:ext uri="{FF2B5EF4-FFF2-40B4-BE49-F238E27FC236}">
                <a16:creationId xmlns:a16="http://schemas.microsoft.com/office/drawing/2014/main" id="{B7E3700A-144F-DB42-CFB9-3299D95E817F}"/>
              </a:ext>
            </a:extLst>
          </p:cNvPr>
          <p:cNvSpPr>
            <a:spLocks noGrp="1"/>
          </p:cNvSpPr>
          <p:nvPr>
            <p:ph type="sldNum" sz="quarter" idx="12"/>
          </p:nvPr>
        </p:nvSpPr>
        <p:spPr/>
        <p:txBody>
          <a:bodyPr/>
          <a:lstStyle>
            <a:lvl1pPr>
              <a:defRPr/>
            </a:lvl1pPr>
          </a:lstStyle>
          <a:p>
            <a:fld id="{B67D9A48-7E65-4EE8-870D-E3E849AF2440}" type="slidenum">
              <a:rPr lang="sk-SK" altLang="sk-SK"/>
              <a:pPr/>
              <a:t>‹#›</a:t>
            </a:fld>
            <a:endParaRPr lang="sk-SK" altLang="sk-SK"/>
          </a:p>
        </p:txBody>
      </p:sp>
    </p:spTree>
    <p:extLst>
      <p:ext uri="{BB962C8B-B14F-4D97-AF65-F5344CB8AC3E}">
        <p14:creationId xmlns:p14="http://schemas.microsoft.com/office/powerpoint/2010/main" val="411755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datum 3">
            <a:extLst>
              <a:ext uri="{FF2B5EF4-FFF2-40B4-BE49-F238E27FC236}">
                <a16:creationId xmlns:a16="http://schemas.microsoft.com/office/drawing/2014/main" id="{03690512-33F6-2F0C-6A0B-3EA8C535F37C}"/>
              </a:ext>
            </a:extLst>
          </p:cNvPr>
          <p:cNvSpPr>
            <a:spLocks noGrp="1"/>
          </p:cNvSpPr>
          <p:nvPr>
            <p:ph type="dt" sz="half" idx="10"/>
          </p:nvPr>
        </p:nvSpPr>
        <p:spPr/>
        <p:txBody>
          <a:bodyPr/>
          <a:lstStyle>
            <a:lvl1pPr>
              <a:defRPr/>
            </a:lvl1pPr>
          </a:lstStyle>
          <a:p>
            <a:pPr>
              <a:defRPr/>
            </a:pPr>
            <a:fld id="{4F46C784-8260-4A1E-86B9-66B55232D651}"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22D64E67-E464-6B27-BF63-F77E3A57A4C7}"/>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DD21C844-7711-7ABB-5EC3-D4D35A33FD74}"/>
              </a:ext>
            </a:extLst>
          </p:cNvPr>
          <p:cNvSpPr>
            <a:spLocks noGrp="1"/>
          </p:cNvSpPr>
          <p:nvPr>
            <p:ph type="sldNum" sz="quarter" idx="12"/>
          </p:nvPr>
        </p:nvSpPr>
        <p:spPr/>
        <p:txBody>
          <a:bodyPr/>
          <a:lstStyle>
            <a:lvl1pPr>
              <a:defRPr/>
            </a:lvl1pPr>
          </a:lstStyle>
          <a:p>
            <a:fld id="{E69F1049-4408-4520-803E-9A33528578F4}" type="slidenum">
              <a:rPr lang="sk-SK" altLang="sk-SK"/>
              <a:pPr/>
              <a:t>‹#›</a:t>
            </a:fld>
            <a:endParaRPr lang="sk-SK" altLang="sk-SK"/>
          </a:p>
        </p:txBody>
      </p:sp>
    </p:spTree>
    <p:extLst>
      <p:ext uri="{BB962C8B-B14F-4D97-AF65-F5344CB8AC3E}">
        <p14:creationId xmlns:p14="http://schemas.microsoft.com/office/powerpoint/2010/main" val="3159433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7" name="Zástupný symbol pro datum 3">
            <a:extLst>
              <a:ext uri="{FF2B5EF4-FFF2-40B4-BE49-F238E27FC236}">
                <a16:creationId xmlns:a16="http://schemas.microsoft.com/office/drawing/2014/main" id="{9E302B22-2C69-5700-4971-D1A869AD5AA8}"/>
              </a:ext>
            </a:extLst>
          </p:cNvPr>
          <p:cNvSpPr>
            <a:spLocks noGrp="1"/>
          </p:cNvSpPr>
          <p:nvPr>
            <p:ph type="dt" sz="half" idx="10"/>
          </p:nvPr>
        </p:nvSpPr>
        <p:spPr/>
        <p:txBody>
          <a:bodyPr/>
          <a:lstStyle>
            <a:lvl1pPr>
              <a:defRPr/>
            </a:lvl1pPr>
          </a:lstStyle>
          <a:p>
            <a:pPr>
              <a:defRPr/>
            </a:pPr>
            <a:fld id="{0A28A74C-FC9C-4209-B5C7-025EE139C603}" type="datetimeFigureOut">
              <a:rPr lang="sk-SK"/>
              <a:pPr>
                <a:defRPr/>
              </a:pPr>
              <a:t>20. 10. 2025</a:t>
            </a:fld>
            <a:endParaRPr lang="sk-SK"/>
          </a:p>
        </p:txBody>
      </p:sp>
      <p:sp>
        <p:nvSpPr>
          <p:cNvPr id="8" name="Zástupný symbol pro zápatí 4">
            <a:extLst>
              <a:ext uri="{FF2B5EF4-FFF2-40B4-BE49-F238E27FC236}">
                <a16:creationId xmlns:a16="http://schemas.microsoft.com/office/drawing/2014/main" id="{6E5085C3-74E8-2B82-0E93-8A52E2A4D311}"/>
              </a:ext>
            </a:extLst>
          </p:cNvPr>
          <p:cNvSpPr>
            <a:spLocks noGrp="1"/>
          </p:cNvSpPr>
          <p:nvPr>
            <p:ph type="ftr" sz="quarter" idx="11"/>
          </p:nvPr>
        </p:nvSpPr>
        <p:spPr/>
        <p:txBody>
          <a:bodyPr/>
          <a:lstStyle>
            <a:lvl1pPr>
              <a:defRPr/>
            </a:lvl1pPr>
          </a:lstStyle>
          <a:p>
            <a:pPr>
              <a:defRPr/>
            </a:pPr>
            <a:endParaRPr lang="sk-SK"/>
          </a:p>
        </p:txBody>
      </p:sp>
      <p:sp>
        <p:nvSpPr>
          <p:cNvPr id="9" name="Zástupný symbol pro číslo snímku 5">
            <a:extLst>
              <a:ext uri="{FF2B5EF4-FFF2-40B4-BE49-F238E27FC236}">
                <a16:creationId xmlns:a16="http://schemas.microsoft.com/office/drawing/2014/main" id="{AF27F635-68A5-C524-C407-2D467ACA5CA5}"/>
              </a:ext>
            </a:extLst>
          </p:cNvPr>
          <p:cNvSpPr>
            <a:spLocks noGrp="1"/>
          </p:cNvSpPr>
          <p:nvPr>
            <p:ph type="sldNum" sz="quarter" idx="12"/>
          </p:nvPr>
        </p:nvSpPr>
        <p:spPr/>
        <p:txBody>
          <a:bodyPr/>
          <a:lstStyle>
            <a:lvl1pPr>
              <a:defRPr/>
            </a:lvl1pPr>
          </a:lstStyle>
          <a:p>
            <a:fld id="{44233985-4B82-4AA8-AB31-7E0532314A8D}" type="slidenum">
              <a:rPr lang="sk-SK" altLang="sk-SK"/>
              <a:pPr/>
              <a:t>‹#›</a:t>
            </a:fld>
            <a:endParaRPr lang="sk-SK" altLang="sk-SK"/>
          </a:p>
        </p:txBody>
      </p:sp>
    </p:spTree>
    <p:extLst>
      <p:ext uri="{BB962C8B-B14F-4D97-AF65-F5344CB8AC3E}">
        <p14:creationId xmlns:p14="http://schemas.microsoft.com/office/powerpoint/2010/main" val="2055230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endParaRPr lang="sk-SK"/>
          </a:p>
        </p:txBody>
      </p:sp>
      <p:sp>
        <p:nvSpPr>
          <p:cNvPr id="3" name="Zástupný symbol pro datum 3">
            <a:extLst>
              <a:ext uri="{FF2B5EF4-FFF2-40B4-BE49-F238E27FC236}">
                <a16:creationId xmlns:a16="http://schemas.microsoft.com/office/drawing/2014/main" id="{D8CE8443-849B-A4CA-9467-F4B08F244E63}"/>
              </a:ext>
            </a:extLst>
          </p:cNvPr>
          <p:cNvSpPr>
            <a:spLocks noGrp="1"/>
          </p:cNvSpPr>
          <p:nvPr>
            <p:ph type="dt" sz="half" idx="10"/>
          </p:nvPr>
        </p:nvSpPr>
        <p:spPr/>
        <p:txBody>
          <a:bodyPr/>
          <a:lstStyle>
            <a:lvl1pPr>
              <a:defRPr/>
            </a:lvl1pPr>
          </a:lstStyle>
          <a:p>
            <a:pPr>
              <a:defRPr/>
            </a:pPr>
            <a:fld id="{621B9140-8BC9-4EC2-850C-EB75DA14EA56}" type="datetimeFigureOut">
              <a:rPr lang="sk-SK"/>
              <a:pPr>
                <a:defRPr/>
              </a:pPr>
              <a:t>20. 10. 2025</a:t>
            </a:fld>
            <a:endParaRPr lang="sk-SK"/>
          </a:p>
        </p:txBody>
      </p:sp>
      <p:sp>
        <p:nvSpPr>
          <p:cNvPr id="4" name="Zástupný symbol pro zápatí 4">
            <a:extLst>
              <a:ext uri="{FF2B5EF4-FFF2-40B4-BE49-F238E27FC236}">
                <a16:creationId xmlns:a16="http://schemas.microsoft.com/office/drawing/2014/main" id="{634311EA-D3B7-1589-79E7-65D149C7612D}"/>
              </a:ext>
            </a:extLst>
          </p:cNvPr>
          <p:cNvSpPr>
            <a:spLocks noGrp="1"/>
          </p:cNvSpPr>
          <p:nvPr>
            <p:ph type="ftr" sz="quarter" idx="11"/>
          </p:nvPr>
        </p:nvSpPr>
        <p:spPr/>
        <p:txBody>
          <a:bodyPr/>
          <a:lstStyle>
            <a:lvl1pPr>
              <a:defRPr/>
            </a:lvl1pPr>
          </a:lstStyle>
          <a:p>
            <a:pPr>
              <a:defRPr/>
            </a:pPr>
            <a:endParaRPr lang="sk-SK"/>
          </a:p>
        </p:txBody>
      </p:sp>
      <p:sp>
        <p:nvSpPr>
          <p:cNvPr id="5" name="Zástupný symbol pro číslo snímku 5">
            <a:extLst>
              <a:ext uri="{FF2B5EF4-FFF2-40B4-BE49-F238E27FC236}">
                <a16:creationId xmlns:a16="http://schemas.microsoft.com/office/drawing/2014/main" id="{CA825EA4-F93B-F616-A3D5-883B34DE6710}"/>
              </a:ext>
            </a:extLst>
          </p:cNvPr>
          <p:cNvSpPr>
            <a:spLocks noGrp="1"/>
          </p:cNvSpPr>
          <p:nvPr>
            <p:ph type="sldNum" sz="quarter" idx="12"/>
          </p:nvPr>
        </p:nvSpPr>
        <p:spPr/>
        <p:txBody>
          <a:bodyPr/>
          <a:lstStyle>
            <a:lvl1pPr>
              <a:defRPr/>
            </a:lvl1pPr>
          </a:lstStyle>
          <a:p>
            <a:fld id="{A04B7F39-1FBC-4A9E-B291-A1F8424B32EC}" type="slidenum">
              <a:rPr lang="sk-SK" altLang="sk-SK"/>
              <a:pPr/>
              <a:t>‹#›</a:t>
            </a:fld>
            <a:endParaRPr lang="sk-SK" altLang="sk-SK"/>
          </a:p>
        </p:txBody>
      </p:sp>
    </p:spTree>
    <p:extLst>
      <p:ext uri="{BB962C8B-B14F-4D97-AF65-F5344CB8AC3E}">
        <p14:creationId xmlns:p14="http://schemas.microsoft.com/office/powerpoint/2010/main" val="3096205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a:extLst>
              <a:ext uri="{FF2B5EF4-FFF2-40B4-BE49-F238E27FC236}">
                <a16:creationId xmlns:a16="http://schemas.microsoft.com/office/drawing/2014/main" id="{B5BE4B1A-BDE9-5C2C-B66F-AE09CAFF6639}"/>
              </a:ext>
            </a:extLst>
          </p:cNvPr>
          <p:cNvSpPr>
            <a:spLocks noGrp="1"/>
          </p:cNvSpPr>
          <p:nvPr>
            <p:ph type="dt" sz="half" idx="10"/>
          </p:nvPr>
        </p:nvSpPr>
        <p:spPr/>
        <p:txBody>
          <a:bodyPr/>
          <a:lstStyle>
            <a:lvl1pPr>
              <a:defRPr/>
            </a:lvl1pPr>
          </a:lstStyle>
          <a:p>
            <a:pPr>
              <a:defRPr/>
            </a:pPr>
            <a:fld id="{5E94ADE5-8C26-42FD-B663-654ABABE7A2C}" type="datetimeFigureOut">
              <a:rPr lang="sk-SK"/>
              <a:pPr>
                <a:defRPr/>
              </a:pPr>
              <a:t>20. 10. 2025</a:t>
            </a:fld>
            <a:endParaRPr lang="sk-SK"/>
          </a:p>
        </p:txBody>
      </p:sp>
      <p:sp>
        <p:nvSpPr>
          <p:cNvPr id="3" name="Zástupný symbol pro zápatí 4">
            <a:extLst>
              <a:ext uri="{FF2B5EF4-FFF2-40B4-BE49-F238E27FC236}">
                <a16:creationId xmlns:a16="http://schemas.microsoft.com/office/drawing/2014/main" id="{3D7317FE-2263-B4EB-0631-D97EC67A93D5}"/>
              </a:ext>
            </a:extLst>
          </p:cNvPr>
          <p:cNvSpPr>
            <a:spLocks noGrp="1"/>
          </p:cNvSpPr>
          <p:nvPr>
            <p:ph type="ftr" sz="quarter" idx="11"/>
          </p:nvPr>
        </p:nvSpPr>
        <p:spPr/>
        <p:txBody>
          <a:bodyPr/>
          <a:lstStyle>
            <a:lvl1pPr>
              <a:defRPr/>
            </a:lvl1pPr>
          </a:lstStyle>
          <a:p>
            <a:pPr>
              <a:defRPr/>
            </a:pPr>
            <a:endParaRPr lang="sk-SK"/>
          </a:p>
        </p:txBody>
      </p:sp>
      <p:sp>
        <p:nvSpPr>
          <p:cNvPr id="4" name="Zástupný symbol pro číslo snímku 5">
            <a:extLst>
              <a:ext uri="{FF2B5EF4-FFF2-40B4-BE49-F238E27FC236}">
                <a16:creationId xmlns:a16="http://schemas.microsoft.com/office/drawing/2014/main" id="{461D2F1E-639A-F6FD-B615-80FE3837AC6E}"/>
              </a:ext>
            </a:extLst>
          </p:cNvPr>
          <p:cNvSpPr>
            <a:spLocks noGrp="1"/>
          </p:cNvSpPr>
          <p:nvPr>
            <p:ph type="sldNum" sz="quarter" idx="12"/>
          </p:nvPr>
        </p:nvSpPr>
        <p:spPr/>
        <p:txBody>
          <a:bodyPr/>
          <a:lstStyle>
            <a:lvl1pPr>
              <a:defRPr/>
            </a:lvl1pPr>
          </a:lstStyle>
          <a:p>
            <a:fld id="{E5AF1FAE-C922-4BE8-B217-D42C31C7793E}" type="slidenum">
              <a:rPr lang="sk-SK" altLang="sk-SK"/>
              <a:pPr/>
              <a:t>‹#›</a:t>
            </a:fld>
            <a:endParaRPr lang="sk-SK" altLang="sk-SK"/>
          </a:p>
        </p:txBody>
      </p:sp>
    </p:spTree>
    <p:extLst>
      <p:ext uri="{BB962C8B-B14F-4D97-AF65-F5344CB8AC3E}">
        <p14:creationId xmlns:p14="http://schemas.microsoft.com/office/powerpoint/2010/main" val="2441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BC768459-D31A-817D-D2B2-92DB03FBD812}"/>
              </a:ext>
            </a:extLst>
          </p:cNvPr>
          <p:cNvSpPr>
            <a:spLocks noGrp="1"/>
          </p:cNvSpPr>
          <p:nvPr>
            <p:ph type="dt" sz="half" idx="10"/>
          </p:nvPr>
        </p:nvSpPr>
        <p:spPr/>
        <p:txBody>
          <a:bodyPr/>
          <a:lstStyle>
            <a:lvl1pPr>
              <a:defRPr/>
            </a:lvl1pPr>
          </a:lstStyle>
          <a:p>
            <a:pPr>
              <a:defRPr/>
            </a:pPr>
            <a:fld id="{86C8A463-D322-4B1A-A1FF-5A8C99799551}"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0319A938-6A27-012B-9D4A-BE008A7506FF}"/>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2E14C48C-22F0-AA07-D565-58F65446287C}"/>
              </a:ext>
            </a:extLst>
          </p:cNvPr>
          <p:cNvSpPr>
            <a:spLocks noGrp="1"/>
          </p:cNvSpPr>
          <p:nvPr>
            <p:ph type="sldNum" sz="quarter" idx="12"/>
          </p:nvPr>
        </p:nvSpPr>
        <p:spPr/>
        <p:txBody>
          <a:bodyPr/>
          <a:lstStyle>
            <a:lvl1pPr>
              <a:defRPr/>
            </a:lvl1pPr>
          </a:lstStyle>
          <a:p>
            <a:fld id="{EBAB0576-1011-42C5-A369-ABA6026F3744}" type="slidenum">
              <a:rPr lang="sk-SK" altLang="sk-SK"/>
              <a:pPr/>
              <a:t>‹#›</a:t>
            </a:fld>
            <a:endParaRPr lang="sk-SK" altLang="sk-SK"/>
          </a:p>
        </p:txBody>
      </p:sp>
    </p:spTree>
    <p:extLst>
      <p:ext uri="{BB962C8B-B14F-4D97-AF65-F5344CB8AC3E}">
        <p14:creationId xmlns:p14="http://schemas.microsoft.com/office/powerpoint/2010/main" val="365098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Zástupný symbol pro datum 3">
            <a:extLst>
              <a:ext uri="{FF2B5EF4-FFF2-40B4-BE49-F238E27FC236}">
                <a16:creationId xmlns:a16="http://schemas.microsoft.com/office/drawing/2014/main" id="{E01BE796-ED62-BA45-4333-3B86F2A958E4}"/>
              </a:ext>
            </a:extLst>
          </p:cNvPr>
          <p:cNvSpPr>
            <a:spLocks noGrp="1"/>
          </p:cNvSpPr>
          <p:nvPr>
            <p:ph type="dt" sz="half" idx="10"/>
          </p:nvPr>
        </p:nvSpPr>
        <p:spPr/>
        <p:txBody>
          <a:bodyPr/>
          <a:lstStyle>
            <a:lvl1pPr>
              <a:defRPr/>
            </a:lvl1pPr>
          </a:lstStyle>
          <a:p>
            <a:pPr>
              <a:defRPr/>
            </a:pPr>
            <a:fld id="{BDB46130-8E54-4024-AA07-3980172A20C4}" type="datetimeFigureOut">
              <a:rPr lang="sk-SK"/>
              <a:pPr>
                <a:defRPr/>
              </a:pPr>
              <a:t>20. 10. 2025</a:t>
            </a:fld>
            <a:endParaRPr lang="sk-SK"/>
          </a:p>
        </p:txBody>
      </p:sp>
      <p:sp>
        <p:nvSpPr>
          <p:cNvPr id="6" name="Zástupný symbol pro zápatí 4">
            <a:extLst>
              <a:ext uri="{FF2B5EF4-FFF2-40B4-BE49-F238E27FC236}">
                <a16:creationId xmlns:a16="http://schemas.microsoft.com/office/drawing/2014/main" id="{FBE53792-7D22-1E2B-25FF-AF37A668C36F}"/>
              </a:ext>
            </a:extLst>
          </p:cNvPr>
          <p:cNvSpPr>
            <a:spLocks noGrp="1"/>
          </p:cNvSpPr>
          <p:nvPr>
            <p:ph type="ftr" sz="quarter" idx="11"/>
          </p:nvPr>
        </p:nvSpPr>
        <p:spPr/>
        <p:txBody>
          <a:bodyPr/>
          <a:lstStyle>
            <a:lvl1pPr>
              <a:defRPr/>
            </a:lvl1pPr>
          </a:lstStyle>
          <a:p>
            <a:pPr>
              <a:defRPr/>
            </a:pPr>
            <a:endParaRPr lang="sk-SK"/>
          </a:p>
        </p:txBody>
      </p:sp>
      <p:sp>
        <p:nvSpPr>
          <p:cNvPr id="7" name="Zástupný symbol pro číslo snímku 5">
            <a:extLst>
              <a:ext uri="{FF2B5EF4-FFF2-40B4-BE49-F238E27FC236}">
                <a16:creationId xmlns:a16="http://schemas.microsoft.com/office/drawing/2014/main" id="{51CD68CB-D7A8-6BAE-42F4-0964D9E54DCB}"/>
              </a:ext>
            </a:extLst>
          </p:cNvPr>
          <p:cNvSpPr>
            <a:spLocks noGrp="1"/>
          </p:cNvSpPr>
          <p:nvPr>
            <p:ph type="sldNum" sz="quarter" idx="12"/>
          </p:nvPr>
        </p:nvSpPr>
        <p:spPr/>
        <p:txBody>
          <a:bodyPr/>
          <a:lstStyle>
            <a:lvl1pPr>
              <a:defRPr/>
            </a:lvl1pPr>
          </a:lstStyle>
          <a:p>
            <a:fld id="{FEA1A833-C9EA-4D10-B44D-634614122C77}" type="slidenum">
              <a:rPr lang="sk-SK" altLang="sk-SK"/>
              <a:pPr/>
              <a:t>‹#›</a:t>
            </a:fld>
            <a:endParaRPr lang="sk-SK" altLang="sk-SK"/>
          </a:p>
        </p:txBody>
      </p:sp>
    </p:spTree>
    <p:extLst>
      <p:ext uri="{BB962C8B-B14F-4D97-AF65-F5344CB8AC3E}">
        <p14:creationId xmlns:p14="http://schemas.microsoft.com/office/powerpoint/2010/main" val="322611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9646"/>
            </a:gs>
            <a:gs pos="60001">
              <a:srgbClr val="F79646"/>
            </a:gs>
            <a:gs pos="100000">
              <a:srgbClr val="9BBB59"/>
            </a:gs>
          </a:gsLst>
          <a:lin ang="5400000" scaled="1"/>
        </a:gradFill>
        <a:effectLst/>
      </p:bgPr>
    </p:bg>
    <p:spTree>
      <p:nvGrpSpPr>
        <p:cNvPr id="1" name=""/>
        <p:cNvGrpSpPr/>
        <p:nvPr/>
      </p:nvGrpSpPr>
      <p:grpSpPr>
        <a:xfrm>
          <a:off x="0" y="0"/>
          <a:ext cx="0" cy="0"/>
          <a:chOff x="0" y="0"/>
          <a:chExt cx="0" cy="0"/>
        </a:xfrm>
      </p:grpSpPr>
      <p:sp>
        <p:nvSpPr>
          <p:cNvPr id="1026" name="Zástupný symbol pro nadpis 1">
            <a:extLst>
              <a:ext uri="{FF2B5EF4-FFF2-40B4-BE49-F238E27FC236}">
                <a16:creationId xmlns:a16="http://schemas.microsoft.com/office/drawing/2014/main" id="{C271663D-EBCB-D956-728B-962AD808D0F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altLang="sk-SK"/>
              <a:t>Klepnutím lze upravit styl předlohy nadpisů.</a:t>
            </a:r>
            <a:endParaRPr lang="sk-SK" altLang="sk-SK"/>
          </a:p>
        </p:txBody>
      </p:sp>
      <p:sp>
        <p:nvSpPr>
          <p:cNvPr id="1027" name="Zástupný symbol pro text 2">
            <a:extLst>
              <a:ext uri="{FF2B5EF4-FFF2-40B4-BE49-F238E27FC236}">
                <a16:creationId xmlns:a16="http://schemas.microsoft.com/office/drawing/2014/main" id="{ED91F17B-925A-DFEE-5F7F-E7C1CF5F811E}"/>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altLang="sk-SK"/>
              <a:t>Klepnutím lze upravit styly předlohy textu.</a:t>
            </a:r>
          </a:p>
          <a:p>
            <a:pPr lvl="1"/>
            <a:r>
              <a:rPr lang="cs-CZ" altLang="sk-SK"/>
              <a:t>Druhá úroveň</a:t>
            </a:r>
          </a:p>
          <a:p>
            <a:pPr lvl="2"/>
            <a:r>
              <a:rPr lang="cs-CZ" altLang="sk-SK"/>
              <a:t>Třetí úroveň</a:t>
            </a:r>
          </a:p>
          <a:p>
            <a:pPr lvl="3"/>
            <a:r>
              <a:rPr lang="cs-CZ" altLang="sk-SK"/>
              <a:t>Čtvrtá úroveň</a:t>
            </a:r>
          </a:p>
          <a:p>
            <a:pPr lvl="4"/>
            <a:r>
              <a:rPr lang="cs-CZ" altLang="sk-SK"/>
              <a:t>Pátá úroveň</a:t>
            </a:r>
            <a:endParaRPr lang="sk-SK" altLang="sk-SK"/>
          </a:p>
        </p:txBody>
      </p:sp>
      <p:sp>
        <p:nvSpPr>
          <p:cNvPr id="4" name="Zástupný symbol pro datum 3">
            <a:extLst>
              <a:ext uri="{FF2B5EF4-FFF2-40B4-BE49-F238E27FC236}">
                <a16:creationId xmlns:a16="http://schemas.microsoft.com/office/drawing/2014/main" id="{3ADC6512-14B9-7C6C-B64C-51B7B956A7E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5C2D8D3-6FA9-4C9A-B7A0-0EA521434A24}" type="datetimeFigureOut">
              <a:rPr lang="sk-SK"/>
              <a:pPr>
                <a:defRPr/>
              </a:pPr>
              <a:t>20. 10. 2025</a:t>
            </a:fld>
            <a:endParaRPr lang="sk-SK"/>
          </a:p>
        </p:txBody>
      </p:sp>
      <p:sp>
        <p:nvSpPr>
          <p:cNvPr id="5" name="Zástupný symbol pro zápatí 4">
            <a:extLst>
              <a:ext uri="{FF2B5EF4-FFF2-40B4-BE49-F238E27FC236}">
                <a16:creationId xmlns:a16="http://schemas.microsoft.com/office/drawing/2014/main" id="{29E1ED50-C8EB-BBE6-C9A3-99D6B9F1B94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k-SK"/>
          </a:p>
        </p:txBody>
      </p:sp>
      <p:sp>
        <p:nvSpPr>
          <p:cNvPr id="6" name="Zástupný symbol pro číslo snímku 5">
            <a:extLst>
              <a:ext uri="{FF2B5EF4-FFF2-40B4-BE49-F238E27FC236}">
                <a16:creationId xmlns:a16="http://schemas.microsoft.com/office/drawing/2014/main" id="{B29943EE-0FB6-0A28-1BA7-B90D445F1F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1292680-FDAE-4ECA-8E0C-4335259779AC}" type="slidenum">
              <a:rPr lang="sk-SK" altLang="sk-SK"/>
              <a:pPr/>
              <a:t>‹#›</a:t>
            </a:fld>
            <a:endParaRPr lang="sk-SK" alt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bin"/><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emf"/><Relationship Id="rId4" Type="http://schemas.openxmlformats.org/officeDocument/2006/relationships/oleObject" Target="../embeddings/oleObject4.bin"/></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8">
            <a:extLst>
              <a:ext uri="{FF2B5EF4-FFF2-40B4-BE49-F238E27FC236}">
                <a16:creationId xmlns:a16="http://schemas.microsoft.com/office/drawing/2014/main" id="{59A618ED-101F-AA2A-484B-13B325C307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571500"/>
            <a:ext cx="28289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3">
            <a:extLst>
              <a:ext uri="{FF2B5EF4-FFF2-40B4-BE49-F238E27FC236}">
                <a16:creationId xmlns:a16="http://schemas.microsoft.com/office/drawing/2014/main" id="{1BD6E1A3-1F12-435E-40E4-F0BE63F73EA5}"/>
              </a:ext>
            </a:extLst>
          </p:cNvPr>
          <p:cNvSpPr>
            <a:spLocks noGrp="1"/>
          </p:cNvSpPr>
          <p:nvPr>
            <p:ph type="ctrTitle"/>
          </p:nvPr>
        </p:nvSpPr>
        <p:spPr>
          <a:xfrm>
            <a:off x="857250" y="3429000"/>
            <a:ext cx="7772400" cy="1571625"/>
          </a:xfrm>
        </p:spPr>
        <p:txBody>
          <a:bodyPr rtlCol="0">
            <a:normAutofit/>
          </a:bodyPr>
          <a:lstStyle/>
          <a:p>
            <a:pPr eaLnBrk="1" fontAlgn="auto" hangingPunct="1">
              <a:spcAft>
                <a:spcPts val="0"/>
              </a:spcAft>
              <a:defRPr/>
            </a:pPr>
            <a:r>
              <a:rPr lang="sk-SK" dirty="0">
                <a:solidFill>
                  <a:schemeClr val="accent2">
                    <a:lumMod val="75000"/>
                  </a:schemeClr>
                </a:solidFill>
              </a:rPr>
              <a:t>14. INTELIGENTNÉ </a:t>
            </a:r>
            <a:br>
              <a:rPr lang="sk-SK" dirty="0">
                <a:solidFill>
                  <a:schemeClr val="accent2">
                    <a:lumMod val="75000"/>
                  </a:schemeClr>
                </a:solidFill>
              </a:rPr>
            </a:br>
            <a:r>
              <a:rPr lang="sk-SK" dirty="0">
                <a:solidFill>
                  <a:schemeClr val="accent2">
                    <a:lumMod val="75000"/>
                  </a:schemeClr>
                </a:solidFill>
              </a:rPr>
              <a:t>KAMEROVÉ SYSTÉMY</a:t>
            </a:r>
          </a:p>
        </p:txBody>
      </p:sp>
      <p:sp>
        <p:nvSpPr>
          <p:cNvPr id="14" name="Obdélník 13">
            <a:extLst>
              <a:ext uri="{FF2B5EF4-FFF2-40B4-BE49-F238E27FC236}">
                <a16:creationId xmlns:a16="http://schemas.microsoft.com/office/drawing/2014/main" id="{FD1F02B6-EADF-D524-F0CA-D9A912C60995}"/>
              </a:ext>
            </a:extLst>
          </p:cNvPr>
          <p:cNvSpPr/>
          <p:nvPr/>
        </p:nvSpPr>
        <p:spPr>
          <a:xfrm>
            <a:off x="2357438" y="1785938"/>
            <a:ext cx="4800600" cy="923925"/>
          </a:xfrm>
          <a:prstGeom prst="rect">
            <a:avLst/>
          </a:prstGeom>
          <a:solidFill>
            <a:schemeClr val="accent6">
              <a:lumMod val="60000"/>
              <a:lumOff val="40000"/>
            </a:schemeClr>
          </a:solidFill>
          <a:effectLst>
            <a:outerShdw blurRad="50800" dist="38100" dir="2700000" algn="tl" rotWithShape="0">
              <a:prstClr val="black">
                <a:alpha val="40000"/>
              </a:prstClr>
            </a:outerShdw>
          </a:effectLst>
        </p:spPr>
        <p:txBody>
          <a:bodyPr wrap="none">
            <a:spAutoFit/>
          </a:bodyPr>
          <a:lstStyle/>
          <a:p>
            <a:pPr algn="r">
              <a:defRPr/>
            </a:pPr>
            <a:r>
              <a:rPr lang="sk-SK" sz="5400" b="1" dirty="0">
                <a:solidFill>
                  <a:schemeClr val="accent2">
                    <a:lumMod val="50000"/>
                  </a:schemeClr>
                </a:solidFill>
                <a:cs typeface="Arial" pitchFamily="34" charset="0"/>
              </a:rPr>
              <a:t>veda pre život</a:t>
            </a:r>
            <a:endParaRPr lang="sk-SK" sz="5400" dirty="0">
              <a:solidFill>
                <a:schemeClr val="accent2">
                  <a:lumMod val="50000"/>
                </a:schemeClr>
              </a:solidFill>
              <a:cs typeface="Arial"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bdélník 3">
            <a:extLst>
              <a:ext uri="{FF2B5EF4-FFF2-40B4-BE49-F238E27FC236}">
                <a16:creationId xmlns:a16="http://schemas.microsoft.com/office/drawing/2014/main" id="{0BAAE85E-A129-A726-0081-66245DA025E4}"/>
              </a:ext>
            </a:extLst>
          </p:cNvPr>
          <p:cNvSpPr>
            <a:spLocks noChangeArrowheads="1"/>
          </p:cNvSpPr>
          <p:nvPr/>
        </p:nvSpPr>
        <p:spPr bwMode="auto">
          <a:xfrm>
            <a:off x="928688" y="785813"/>
            <a:ext cx="7500937"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Príklady využitia kamerových systémov pri automatizácii výrobných činností: </a:t>
            </a:r>
          </a:p>
          <a:p>
            <a:pPr eaLnBrk="1" hangingPunct="1"/>
            <a:endParaRPr lang="sk-SK" altLang="sk-SK" sz="2400">
              <a:solidFill>
                <a:srgbClr val="632523"/>
              </a:solidFill>
            </a:endParaRPr>
          </a:p>
        </p:txBody>
      </p:sp>
      <p:pic>
        <p:nvPicPr>
          <p:cNvPr id="11267" name="Picture 2" descr="F:\Kvant\Veda pre zivot\14\obr\9.jpg">
            <a:extLst>
              <a:ext uri="{FF2B5EF4-FFF2-40B4-BE49-F238E27FC236}">
                <a16:creationId xmlns:a16="http://schemas.microsoft.com/office/drawing/2014/main" id="{C32725C1-644F-4EB9-1C71-C34519CEDB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060575"/>
            <a:ext cx="4122738"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Obdélník 3">
            <a:extLst>
              <a:ext uri="{FF2B5EF4-FFF2-40B4-BE49-F238E27FC236}">
                <a16:creationId xmlns:a16="http://schemas.microsoft.com/office/drawing/2014/main" id="{F49FB0C4-F15E-872D-E9FE-A4AD406B867D}"/>
              </a:ext>
            </a:extLst>
          </p:cNvPr>
          <p:cNvSpPr>
            <a:spLocks noChangeArrowheads="1"/>
          </p:cNvSpPr>
          <p:nvPr/>
        </p:nvSpPr>
        <p:spPr bwMode="auto">
          <a:xfrm>
            <a:off x="928688" y="785813"/>
            <a:ext cx="7500937"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Príklady využitia kamerových systémov pri automatizácii výrobných činností: </a:t>
            </a:r>
          </a:p>
          <a:p>
            <a:pPr eaLnBrk="1" hangingPunct="1"/>
            <a:endParaRPr lang="sk-SK" altLang="sk-SK" sz="2400">
              <a:solidFill>
                <a:srgbClr val="632523"/>
              </a:solidFill>
            </a:endParaRPr>
          </a:p>
          <a:p>
            <a:pPr eaLnBrk="1" hangingPunct="1">
              <a:buFont typeface="Arial" panose="020B0604020202020204" pitchFamily="34" charset="0"/>
              <a:buChar char="•"/>
            </a:pPr>
            <a:r>
              <a:rPr lang="sk-SK" altLang="sk-SK" sz="2400">
                <a:solidFill>
                  <a:srgbClr val="632523"/>
                </a:solidFill>
              </a:rPr>
              <a:t> Automatizované systémy kontroly akosti výrobkov (porovnanie </a:t>
            </a:r>
          </a:p>
          <a:p>
            <a:pPr eaLnBrk="1" hangingPunct="1"/>
            <a:r>
              <a:rPr lang="sk-SK" altLang="sk-SK" sz="2400">
                <a:solidFill>
                  <a:srgbClr val="632523"/>
                </a:solidFill>
              </a:rPr>
              <a:t>s predlohou, kontrola prítomnosti určitých súčastí a podobne) </a:t>
            </a:r>
          </a:p>
          <a:p>
            <a:pPr eaLnBrk="1" hangingPunct="1"/>
            <a:endParaRPr lang="sk-SK" altLang="sk-SK" sz="2400">
              <a:solidFill>
                <a:srgbClr val="632523"/>
              </a:solidFill>
            </a:endParaRPr>
          </a:p>
          <a:p>
            <a:pPr eaLnBrk="1" hangingPunct="1">
              <a:buFont typeface="Arial" panose="020B0604020202020204" pitchFamily="34" charset="0"/>
              <a:buChar char="•"/>
            </a:pPr>
            <a:r>
              <a:rPr lang="sk-SK" altLang="sk-SK" sz="2400">
                <a:solidFill>
                  <a:srgbClr val="632523"/>
                </a:solidFill>
              </a:rPr>
              <a:t> Automatické rozpoznávanie a počítanie výrobkov (vyhľadávanie obrazu v 	        katalógu, počítanie výrobkov s viacerými kusmi v zábere)</a:t>
            </a:r>
            <a:r>
              <a:rPr lang="sk-SK" altLang="sk-SK" sz="1600">
                <a:solidFill>
                  <a:srgbClr val="632523"/>
                </a:solidFill>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3">
            <a:extLst>
              <a:ext uri="{FF2B5EF4-FFF2-40B4-BE49-F238E27FC236}">
                <a16:creationId xmlns:a16="http://schemas.microsoft.com/office/drawing/2014/main" id="{87F53B3D-F8DD-8344-BA8A-66E2EA8C8303}"/>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Kontrola spojov</a:t>
            </a:r>
          </a:p>
        </p:txBody>
      </p:sp>
      <p:sp>
        <p:nvSpPr>
          <p:cNvPr id="13315" name="Obdélník 3">
            <a:extLst>
              <a:ext uri="{FF2B5EF4-FFF2-40B4-BE49-F238E27FC236}">
                <a16:creationId xmlns:a16="http://schemas.microsoft.com/office/drawing/2014/main" id="{0309C0BC-7867-2EC8-A53C-E97A263B957F}"/>
              </a:ext>
            </a:extLst>
          </p:cNvPr>
          <p:cNvSpPr>
            <a:spLocks noChangeArrowheads="1"/>
          </p:cNvSpPr>
          <p:nvPr/>
        </p:nvSpPr>
        <p:spPr bwMode="auto">
          <a:xfrm>
            <a:off x="1143000" y="1928813"/>
            <a:ext cx="40005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Systém má za cieľ riešiť kontrolu kvality v najkritickejšom mieste výroby konzervárenského priemyslu. </a:t>
            </a:r>
          </a:p>
          <a:p>
            <a:pPr eaLnBrk="1" hangingPunct="1"/>
            <a:endParaRPr lang="sk-SK" altLang="sk-SK" sz="2400">
              <a:solidFill>
                <a:srgbClr val="632523"/>
              </a:solidFill>
            </a:endParaRPr>
          </a:p>
          <a:p>
            <a:pPr eaLnBrk="1" hangingPunct="1"/>
            <a:r>
              <a:rPr lang="sk-SK" altLang="sk-SK" sz="2400">
                <a:solidFill>
                  <a:srgbClr val="632523"/>
                </a:solidFill>
              </a:rPr>
              <a:t>Systém zatvárania konzerv zalisovaním okraja je veľmi citlivý na precízne nastavenie zatváracej hlavy. </a:t>
            </a:r>
          </a:p>
          <a:p>
            <a:pPr eaLnBrk="1" hangingPunct="1"/>
            <a:endParaRPr lang="sk-SK" altLang="sk-SK" sz="2400">
              <a:solidFill>
                <a:srgbClr val="632523"/>
              </a:solidFill>
            </a:endParaRPr>
          </a:p>
        </p:txBody>
      </p:sp>
      <p:pic>
        <p:nvPicPr>
          <p:cNvPr id="36866" name="Picture 2" descr="F:\Kvant\Veda pre zivot\14\obr\1.jpg">
            <a:extLst>
              <a:ext uri="{FF2B5EF4-FFF2-40B4-BE49-F238E27FC236}">
                <a16:creationId xmlns:a16="http://schemas.microsoft.com/office/drawing/2014/main" id="{203AB4B1-6F49-D805-ED7B-FFECE572BF13}"/>
              </a:ext>
            </a:extLst>
          </p:cNvPr>
          <p:cNvPicPr>
            <a:picLocks noChangeAspect="1" noChangeArrowheads="1"/>
          </p:cNvPicPr>
          <p:nvPr/>
        </p:nvPicPr>
        <p:blipFill>
          <a:blip r:embed="rId2"/>
          <a:srcRect/>
          <a:stretch>
            <a:fillRect/>
          </a:stretch>
        </p:blipFill>
        <p:spPr bwMode="auto">
          <a:xfrm>
            <a:off x="5929322" y="1785926"/>
            <a:ext cx="2125666" cy="421951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3">
            <a:extLst>
              <a:ext uri="{FF2B5EF4-FFF2-40B4-BE49-F238E27FC236}">
                <a16:creationId xmlns:a16="http://schemas.microsoft.com/office/drawing/2014/main" id="{A67847E8-993E-CC1F-0571-45E14DC82612}"/>
              </a:ext>
            </a:extLst>
          </p:cNvPr>
          <p:cNvSpPr>
            <a:spLocks noChangeArrowheads="1"/>
          </p:cNvSpPr>
          <p:nvPr/>
        </p:nvSpPr>
        <p:spPr bwMode="auto">
          <a:xfrm>
            <a:off x="785813" y="571500"/>
            <a:ext cx="7572375" cy="1077913"/>
          </a:xfrm>
          <a:prstGeom prst="rect">
            <a:avLst/>
          </a:prstGeom>
          <a:noFill/>
          <a:ln w="9525">
            <a:noFill/>
            <a:miter lim="800000"/>
            <a:headEnd/>
            <a:tailEnd/>
          </a:ln>
        </p:spPr>
        <p:txBody>
          <a:bodyPr>
            <a:spAutoFit/>
          </a:bodyPr>
          <a:lstStyle/>
          <a:p>
            <a:pPr algn="ctr">
              <a:defRPr/>
            </a:pPr>
            <a:r>
              <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Vizuálna kontrola geometrických </a:t>
            </a:r>
          </a:p>
          <a:p>
            <a:pPr algn="ctr">
              <a:defRPr/>
            </a:pPr>
            <a:r>
              <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a estetických parametrov objektov</a:t>
            </a:r>
          </a:p>
        </p:txBody>
      </p:sp>
      <p:sp>
        <p:nvSpPr>
          <p:cNvPr id="3" name="Obdélník 2">
            <a:extLst>
              <a:ext uri="{FF2B5EF4-FFF2-40B4-BE49-F238E27FC236}">
                <a16:creationId xmlns:a16="http://schemas.microsoft.com/office/drawing/2014/main" id="{B2BD28B3-E8A2-C6EA-9F9F-0E2650F8A36C}"/>
              </a:ext>
            </a:extLst>
          </p:cNvPr>
          <p:cNvSpPr/>
          <p:nvPr/>
        </p:nvSpPr>
        <p:spPr>
          <a:xfrm>
            <a:off x="755650" y="1844675"/>
            <a:ext cx="6929438" cy="5089525"/>
          </a:xfrm>
          <a:prstGeom prst="rect">
            <a:avLst/>
          </a:prstGeom>
        </p:spPr>
        <p:txBody>
          <a:bodyPr>
            <a:spAutoFit/>
          </a:bodyPr>
          <a:lstStyle/>
          <a:p>
            <a:pPr>
              <a:defRPr/>
            </a:pPr>
            <a:endParaRPr lang="sk-SK" sz="1600">
              <a:solidFill>
                <a:srgbClr val="632523"/>
              </a:solidFill>
              <a:latin typeface="Arial" charset="0"/>
            </a:endParaRPr>
          </a:p>
          <a:p>
            <a:pPr>
              <a:defRPr/>
            </a:pPr>
            <a:endParaRPr lang="sk-SK" sz="1600">
              <a:solidFill>
                <a:srgbClr val="632523"/>
              </a:solidFill>
              <a:latin typeface="Arial" charset="0"/>
            </a:endParaRPr>
          </a:p>
          <a:p>
            <a:pPr>
              <a:defRPr/>
            </a:pPr>
            <a:endParaRPr lang="sk-SK" sz="1600">
              <a:solidFill>
                <a:srgbClr val="632523"/>
              </a:solidFill>
              <a:latin typeface="Arial" charset="0"/>
            </a:endParaRPr>
          </a:p>
          <a:p>
            <a:pPr>
              <a:defRPr/>
            </a:pPr>
            <a:endParaRPr lang="sk-SK" sz="1600">
              <a:solidFill>
                <a:srgbClr val="632523"/>
              </a:solidFill>
              <a:latin typeface="Arial" charset="0"/>
            </a:endParaRPr>
          </a:p>
          <a:p>
            <a:pPr>
              <a:defRPr/>
            </a:pPr>
            <a:r>
              <a:rPr lang="sk-SK" sz="2000">
                <a:solidFill>
                  <a:srgbClr val="632523"/>
                </a:solidFill>
                <a:effectLst>
                  <a:outerShdw blurRad="38100" dist="38100" dir="2700000" algn="tl">
                    <a:srgbClr val="000000"/>
                  </a:outerShdw>
                </a:effectLst>
                <a:latin typeface="Arial" charset="0"/>
              </a:rPr>
              <a:t>Kvalita materiálu </a:t>
            </a:r>
          </a:p>
          <a:p>
            <a:pPr>
              <a:defRPr/>
            </a:pPr>
            <a:endParaRPr lang="sk-SK" sz="2000">
              <a:solidFill>
                <a:srgbClr val="632523"/>
              </a:solidFill>
              <a:latin typeface="Arial" charset="0"/>
            </a:endParaRPr>
          </a:p>
          <a:p>
            <a:pPr>
              <a:defRPr/>
            </a:pPr>
            <a:r>
              <a:rPr lang="sk-SK" sz="2400">
                <a:solidFill>
                  <a:srgbClr val="632523"/>
                </a:solidFill>
                <a:latin typeface="Arial" charset="0"/>
              </a:rPr>
              <a:t>Oblasť vyhodnocovania kvality materiálu:</a:t>
            </a:r>
          </a:p>
          <a:p>
            <a:pPr>
              <a:buFont typeface="Arial" charset="0"/>
              <a:buChar char="•"/>
              <a:defRPr/>
            </a:pPr>
            <a:r>
              <a:rPr lang="sk-SK" sz="2400">
                <a:solidFill>
                  <a:srgbClr val="632523"/>
                </a:solidFill>
                <a:latin typeface="Arial" charset="0"/>
              </a:rPr>
              <a:t> Kontrola povrchu (textúry)</a:t>
            </a:r>
          </a:p>
          <a:p>
            <a:pPr>
              <a:buFont typeface="Arial" charset="0"/>
              <a:buChar char="•"/>
              <a:defRPr/>
            </a:pPr>
            <a:r>
              <a:rPr lang="sk-SK" sz="2400">
                <a:solidFill>
                  <a:srgbClr val="632523"/>
                </a:solidFill>
                <a:latin typeface="Arial" charset="0"/>
              </a:rPr>
              <a:t> Detekcia vnútorných defektov (trhliny, bubliny a iné) </a:t>
            </a:r>
          </a:p>
          <a:p>
            <a:pPr>
              <a:defRPr/>
            </a:pPr>
            <a:endParaRPr lang="sk-SK" sz="2400">
              <a:solidFill>
                <a:srgbClr val="632523"/>
              </a:solidFill>
              <a:latin typeface="Arial" charset="0"/>
            </a:endParaRPr>
          </a:p>
          <a:p>
            <a:pPr>
              <a:defRPr/>
            </a:pPr>
            <a:r>
              <a:rPr lang="sk-SK" sz="2400">
                <a:solidFill>
                  <a:srgbClr val="632523"/>
                </a:solidFill>
                <a:latin typeface="Arial" charset="0"/>
              </a:rPr>
              <a:t>Digitálne spracovanie obrazu ponúka silné univerzálne nástroje na automatizovanie kontroly a znižovanie</a:t>
            </a:r>
            <a:r>
              <a:rPr lang="sk-SK" sz="1600">
                <a:solidFill>
                  <a:srgbClr val="632523"/>
                </a:solidFill>
                <a:latin typeface="Arial" charset="0"/>
              </a:rPr>
              <a:t> nákladov. </a:t>
            </a:r>
          </a:p>
          <a:p>
            <a:pPr>
              <a:defRPr/>
            </a:pPr>
            <a:endParaRPr lang="sk-SK" sz="1600">
              <a:solidFill>
                <a:srgbClr val="632523"/>
              </a:solidFill>
              <a:latin typeface="Arial" charset="0"/>
            </a:endParaRPr>
          </a:p>
          <a:p>
            <a:pPr>
              <a:defRPr/>
            </a:pPr>
            <a:endParaRPr lang="sk-SK" sz="1600">
              <a:solidFill>
                <a:srgbClr val="632523"/>
              </a:solidFill>
              <a:latin typeface="Arial"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9A9A36A1-820D-5C31-14EF-22F63BB57E9B}"/>
              </a:ext>
            </a:extLst>
          </p:cNvPr>
          <p:cNvSpPr/>
          <p:nvPr/>
        </p:nvSpPr>
        <p:spPr>
          <a:xfrm>
            <a:off x="1357313" y="1071563"/>
            <a:ext cx="6286500" cy="5086350"/>
          </a:xfrm>
          <a:prstGeom prst="rect">
            <a:avLst/>
          </a:prstGeom>
        </p:spPr>
        <p:txBody>
          <a:bodyPr>
            <a:spAutoFit/>
          </a:bodyPr>
          <a:lstStyle/>
          <a:p>
            <a:pPr>
              <a:defRPr/>
            </a:pPr>
            <a:r>
              <a:rPr lang="sk-SK" sz="2400" b="1">
                <a:solidFill>
                  <a:srgbClr val="632523"/>
                </a:solidFill>
                <a:effectLst>
                  <a:outerShdw blurRad="38100" dist="38100" dir="2700000" algn="tl">
                    <a:srgbClr val="000000"/>
                  </a:outerShdw>
                </a:effectLst>
                <a:latin typeface="Arial" charset="0"/>
              </a:rPr>
              <a:t>Aplikácie</a:t>
            </a:r>
          </a:p>
          <a:p>
            <a:pPr>
              <a:defRPr/>
            </a:pPr>
            <a:endParaRPr lang="sk-SK" sz="2400" b="1">
              <a:solidFill>
                <a:srgbClr val="632523"/>
              </a:solidFill>
              <a:effectLst>
                <a:outerShdw blurRad="38100" dist="38100" dir="2700000" algn="tl">
                  <a:srgbClr val="000000"/>
                </a:outerShdw>
              </a:effectLst>
              <a:latin typeface="Arial" charset="0"/>
            </a:endParaRPr>
          </a:p>
          <a:p>
            <a:pPr>
              <a:defRPr/>
            </a:pPr>
            <a:r>
              <a:rPr lang="sk-SK" sz="2400">
                <a:solidFill>
                  <a:srgbClr val="632523"/>
                </a:solidFill>
                <a:latin typeface="Arial" charset="0"/>
              </a:rPr>
              <a:t>	- Kontrola tlačených vzorov (obkladačky, parkety a iné)</a:t>
            </a:r>
          </a:p>
          <a:p>
            <a:pPr>
              <a:defRPr/>
            </a:pPr>
            <a:r>
              <a:rPr lang="sk-SK" sz="2400">
                <a:solidFill>
                  <a:srgbClr val="632523"/>
                </a:solidFill>
                <a:latin typeface="Arial" charset="0"/>
              </a:rPr>
              <a:t>	- Kontrola skla a plastov</a:t>
            </a:r>
          </a:p>
          <a:p>
            <a:pPr>
              <a:defRPr/>
            </a:pPr>
            <a:r>
              <a:rPr lang="sk-SK" sz="2400">
                <a:solidFill>
                  <a:srgbClr val="632523"/>
                </a:solidFill>
                <a:latin typeface="Arial" charset="0"/>
              </a:rPr>
              <a:t>	- Zvyškové napätie transparentných materiálov</a:t>
            </a:r>
          </a:p>
          <a:p>
            <a:pPr>
              <a:defRPr/>
            </a:pPr>
            <a:r>
              <a:rPr lang="sk-SK" sz="2400">
                <a:solidFill>
                  <a:srgbClr val="632523"/>
                </a:solidFill>
                <a:latin typeface="Arial" charset="0"/>
              </a:rPr>
              <a:t>	- Estetické triedenie dreva (hranoly, dosky, lamely)</a:t>
            </a:r>
          </a:p>
          <a:p>
            <a:pPr>
              <a:defRPr/>
            </a:pPr>
            <a:endParaRPr lang="sk-SK" sz="2400">
              <a:solidFill>
                <a:srgbClr val="632523"/>
              </a:solidFill>
              <a:latin typeface="Arial" charset="0"/>
            </a:endParaRPr>
          </a:p>
          <a:p>
            <a:pPr>
              <a:defRPr/>
            </a:pPr>
            <a:endParaRPr lang="sk-SK" sz="2400">
              <a:solidFill>
                <a:srgbClr val="632523"/>
              </a:solidFill>
              <a:latin typeface="Arial" charset="0"/>
            </a:endParaRPr>
          </a:p>
          <a:p>
            <a:pPr>
              <a:defRPr/>
            </a:pPr>
            <a:endParaRPr lang="sk-SK" sz="1600">
              <a:solidFill>
                <a:srgbClr val="632523"/>
              </a:solidFill>
              <a:latin typeface="Arial" charset="0"/>
            </a:endParaRPr>
          </a:p>
          <a:p>
            <a:pPr>
              <a:defRPr/>
            </a:pPr>
            <a:endParaRPr lang="sk-SK" sz="1600">
              <a:solidFill>
                <a:srgbClr val="632523"/>
              </a:solidFill>
              <a:latin typeface="Arial" charset="0"/>
            </a:endParaRPr>
          </a:p>
          <a:p>
            <a:pPr>
              <a:defRPr/>
            </a:pPr>
            <a:endParaRPr lang="sk-SK" sz="1600">
              <a:solidFill>
                <a:srgbClr val="632523"/>
              </a:solidFill>
              <a:latin typeface="Arial" charset="0"/>
            </a:endParaRPr>
          </a:p>
          <a:p>
            <a:pPr>
              <a:defRPr/>
            </a:pPr>
            <a:endParaRPr lang="sk-SK" sz="1600">
              <a:solidFill>
                <a:srgbClr val="632523"/>
              </a:solidFill>
              <a:latin typeface="Arial" charset="0"/>
            </a:endParaRPr>
          </a:p>
        </p:txBody>
      </p:sp>
      <p:pic>
        <p:nvPicPr>
          <p:cNvPr id="37890" name="Picture 2">
            <a:extLst>
              <a:ext uri="{FF2B5EF4-FFF2-40B4-BE49-F238E27FC236}">
                <a16:creationId xmlns:a16="http://schemas.microsoft.com/office/drawing/2014/main" id="{8E3C95BF-9055-0243-1F8F-5189735F4F58}"/>
              </a:ext>
            </a:extLst>
          </p:cNvPr>
          <p:cNvPicPr>
            <a:picLocks noChangeAspect="1" noChangeArrowheads="1"/>
          </p:cNvPicPr>
          <p:nvPr/>
        </p:nvPicPr>
        <p:blipFill>
          <a:blip r:embed="rId2" cstate="print"/>
          <a:srcRect/>
          <a:stretch>
            <a:fillRect/>
          </a:stretch>
        </p:blipFill>
        <p:spPr bwMode="auto">
          <a:xfrm>
            <a:off x="7031047" y="4589461"/>
            <a:ext cx="2106617" cy="2106617"/>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86141298-A540-82E5-5C18-6ED364B1992F}"/>
              </a:ext>
            </a:extLst>
          </p:cNvPr>
          <p:cNvSpPr/>
          <p:nvPr/>
        </p:nvSpPr>
        <p:spPr>
          <a:xfrm>
            <a:off x="1357313" y="1071563"/>
            <a:ext cx="6286500" cy="4238625"/>
          </a:xfrm>
          <a:prstGeom prst="rect">
            <a:avLst/>
          </a:prstGeom>
        </p:spPr>
        <p:txBody>
          <a:bodyPr>
            <a:spAutoFit/>
          </a:bodyPr>
          <a:lstStyle/>
          <a:p>
            <a:pPr>
              <a:defRPr/>
            </a:pPr>
            <a:endParaRPr lang="sk-SK" sz="2400">
              <a:solidFill>
                <a:srgbClr val="632523"/>
              </a:solidFill>
              <a:latin typeface="Arial" charset="0"/>
            </a:endParaRPr>
          </a:p>
          <a:p>
            <a:pPr>
              <a:defRPr/>
            </a:pPr>
            <a:endParaRPr lang="sk-SK" sz="2400">
              <a:solidFill>
                <a:srgbClr val="632523"/>
              </a:solidFill>
              <a:latin typeface="Arial" charset="0"/>
            </a:endParaRPr>
          </a:p>
          <a:p>
            <a:pPr>
              <a:defRPr/>
            </a:pPr>
            <a:r>
              <a:rPr lang="sk-SK" sz="2800" b="1">
                <a:solidFill>
                  <a:srgbClr val="632523"/>
                </a:solidFill>
                <a:effectLst>
                  <a:outerShdw blurRad="38100" dist="38100" dir="2700000" algn="tl">
                    <a:srgbClr val="000000"/>
                  </a:outerShdw>
                </a:effectLst>
                <a:latin typeface="Arial" charset="0"/>
              </a:rPr>
              <a:t>Geometrické merania</a:t>
            </a:r>
          </a:p>
          <a:p>
            <a:pPr>
              <a:defRPr/>
            </a:pPr>
            <a:endParaRPr lang="sk-SK" sz="2800" b="1">
              <a:solidFill>
                <a:srgbClr val="632523"/>
              </a:solidFill>
              <a:effectLst>
                <a:outerShdw blurRad="38100" dist="38100" dir="2700000" algn="tl">
                  <a:srgbClr val="000000"/>
                </a:outerShdw>
              </a:effectLst>
              <a:latin typeface="Arial" charset="0"/>
            </a:endParaRPr>
          </a:p>
          <a:p>
            <a:pPr>
              <a:defRPr/>
            </a:pPr>
            <a:r>
              <a:rPr lang="sk-SK" sz="2800">
                <a:solidFill>
                  <a:srgbClr val="632523"/>
                </a:solidFill>
                <a:latin typeface="Arial" charset="0"/>
              </a:rPr>
              <a:t>	- Vonkajšie rozmery objektov</a:t>
            </a:r>
          </a:p>
          <a:p>
            <a:pPr>
              <a:defRPr/>
            </a:pPr>
            <a:r>
              <a:rPr lang="sk-SK" sz="2800">
                <a:solidFill>
                  <a:srgbClr val="632523"/>
                </a:solidFill>
                <a:latin typeface="Arial" charset="0"/>
              </a:rPr>
              <a:t>	- Správnosť tvaru (zhoda so vzorom)</a:t>
            </a:r>
          </a:p>
          <a:p>
            <a:pPr>
              <a:defRPr/>
            </a:pPr>
            <a:r>
              <a:rPr lang="sk-SK" sz="2800">
                <a:solidFill>
                  <a:srgbClr val="632523"/>
                </a:solidFill>
                <a:latin typeface="Arial" charset="0"/>
              </a:rPr>
              <a:t>	- Poloha subelementov</a:t>
            </a:r>
          </a:p>
          <a:p>
            <a:pPr>
              <a:defRPr/>
            </a:pPr>
            <a:r>
              <a:rPr lang="sk-SK" sz="2800">
                <a:solidFill>
                  <a:srgbClr val="632523"/>
                </a:solidFill>
                <a:latin typeface="Arial" charset="0"/>
              </a:rPr>
              <a:t>	- Meranie uhlov</a:t>
            </a:r>
          </a:p>
          <a:p>
            <a:pPr>
              <a:defRPr/>
            </a:pPr>
            <a:r>
              <a:rPr lang="sk-SK" sz="2800">
                <a:solidFill>
                  <a:srgbClr val="632523"/>
                </a:solidFill>
                <a:latin typeface="Arial" charset="0"/>
              </a:rPr>
              <a:t>	- Profilometria</a:t>
            </a:r>
            <a:endParaRPr lang="sk-SK" sz="280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3">
            <a:extLst>
              <a:ext uri="{FF2B5EF4-FFF2-40B4-BE49-F238E27FC236}">
                <a16:creationId xmlns:a16="http://schemas.microsoft.com/office/drawing/2014/main" id="{0D9581A5-F8EF-E988-14D4-FE33F2D089FD}"/>
              </a:ext>
            </a:extLst>
          </p:cNvPr>
          <p:cNvSpPr>
            <a:spLocks noChangeArrowheads="1"/>
          </p:cNvSpPr>
          <p:nvPr/>
        </p:nvSpPr>
        <p:spPr bwMode="auto">
          <a:xfrm>
            <a:off x="928688" y="428625"/>
            <a:ext cx="7143750" cy="1077913"/>
          </a:xfrm>
          <a:prstGeom prst="rect">
            <a:avLst/>
          </a:prstGeom>
          <a:noFill/>
          <a:ln w="9525">
            <a:noFill/>
            <a:miter lim="800000"/>
            <a:headEnd/>
            <a:tailEnd/>
          </a:ln>
        </p:spPr>
        <p:txBody>
          <a:bodyPr>
            <a:spAutoFit/>
          </a:bodyPr>
          <a:lstStyle/>
          <a:p>
            <a:pPr algn="ctr">
              <a:defRPr/>
            </a:pPr>
            <a:r>
              <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Bezdotykové meranie geometrických veličín</a:t>
            </a:r>
          </a:p>
        </p:txBody>
      </p:sp>
      <p:pic>
        <p:nvPicPr>
          <p:cNvPr id="38914" name="Picture 2" descr="F:\Kvant\Veda pre zivot\14\obr\1.jpg">
            <a:extLst>
              <a:ext uri="{FF2B5EF4-FFF2-40B4-BE49-F238E27FC236}">
                <a16:creationId xmlns:a16="http://schemas.microsoft.com/office/drawing/2014/main" id="{497E64A2-A07E-A284-A667-C23AF364FFB3}"/>
              </a:ext>
            </a:extLst>
          </p:cNvPr>
          <p:cNvPicPr>
            <a:picLocks noChangeAspect="1" noChangeArrowheads="1"/>
          </p:cNvPicPr>
          <p:nvPr/>
        </p:nvPicPr>
        <p:blipFill>
          <a:blip r:embed="rId2"/>
          <a:srcRect/>
          <a:stretch>
            <a:fillRect/>
          </a:stretch>
        </p:blipFill>
        <p:spPr bwMode="auto">
          <a:xfrm>
            <a:off x="1665275" y="2011361"/>
            <a:ext cx="5695035" cy="31035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3">
            <a:extLst>
              <a:ext uri="{FF2B5EF4-FFF2-40B4-BE49-F238E27FC236}">
                <a16:creationId xmlns:a16="http://schemas.microsoft.com/office/drawing/2014/main" id="{FE4819DB-B20B-1BB1-B1DE-022BF84ACFC4}"/>
              </a:ext>
            </a:extLst>
          </p:cNvPr>
          <p:cNvSpPr>
            <a:spLocks noChangeArrowheads="1"/>
          </p:cNvSpPr>
          <p:nvPr/>
        </p:nvSpPr>
        <p:spPr bwMode="auto">
          <a:xfrm>
            <a:off x="928688" y="428625"/>
            <a:ext cx="7143750" cy="1077913"/>
          </a:xfrm>
          <a:prstGeom prst="rect">
            <a:avLst/>
          </a:prstGeom>
          <a:noFill/>
          <a:ln w="9525">
            <a:noFill/>
            <a:miter lim="800000"/>
            <a:headEnd/>
            <a:tailEnd/>
          </a:ln>
        </p:spPr>
        <p:txBody>
          <a:bodyPr>
            <a:spAutoFit/>
          </a:bodyPr>
          <a:lstStyle/>
          <a:p>
            <a:pPr algn="ctr">
              <a:defRPr/>
            </a:pPr>
            <a:r>
              <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Bezdotykové meranie geometrických veličín</a:t>
            </a:r>
          </a:p>
        </p:txBody>
      </p:sp>
      <p:sp>
        <p:nvSpPr>
          <p:cNvPr id="18435" name="Obdélník 2">
            <a:extLst>
              <a:ext uri="{FF2B5EF4-FFF2-40B4-BE49-F238E27FC236}">
                <a16:creationId xmlns:a16="http://schemas.microsoft.com/office/drawing/2014/main" id="{A3284C7B-A54E-3EF6-B27D-2DF8BC7FF3AF}"/>
              </a:ext>
            </a:extLst>
          </p:cNvPr>
          <p:cNvSpPr>
            <a:spLocks noChangeArrowheads="1"/>
          </p:cNvSpPr>
          <p:nvPr/>
        </p:nvSpPr>
        <p:spPr bwMode="auto">
          <a:xfrm>
            <a:off x="928688" y="1643063"/>
            <a:ext cx="7643812"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Zariadenie pre bezdotykové meranie geometrických veličín pozostáva z meracieho mikroskopu, na ktorom je upevnená kamera s počítačom a špecializovaným softvér, pričom pod meracím mikroskopom (objektívom) je umiestnený meraný objekt. Produkty sú opticky nasnímané pomocou mikroskopu, optiky a kamery, následne zmerané a spracované priamo v počítači. </a:t>
            </a:r>
          </a:p>
        </p:txBody>
      </p:sp>
      <p:sp>
        <p:nvSpPr>
          <p:cNvPr id="18436" name="Obdélník 4">
            <a:extLst>
              <a:ext uri="{FF2B5EF4-FFF2-40B4-BE49-F238E27FC236}">
                <a16:creationId xmlns:a16="http://schemas.microsoft.com/office/drawing/2014/main" id="{DDC8C4B9-1D73-1E81-EB06-A0A21C638E83}"/>
              </a:ext>
            </a:extLst>
          </p:cNvPr>
          <p:cNvSpPr>
            <a:spLocks noChangeArrowheads="1"/>
          </p:cNvSpPr>
          <p:nvPr/>
        </p:nvSpPr>
        <p:spPr bwMode="auto">
          <a:xfrm>
            <a:off x="928688" y="3714750"/>
            <a:ext cx="7027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Namerané dáta sú okamžite vyhodnocované a ďalej je možné tieto hodnoty štatisticky spracovať a archivovať.</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délník 3">
            <a:extLst>
              <a:ext uri="{FF2B5EF4-FFF2-40B4-BE49-F238E27FC236}">
                <a16:creationId xmlns:a16="http://schemas.microsoft.com/office/drawing/2014/main" id="{425B6C60-955B-7E66-CC06-45534625FD92}"/>
              </a:ext>
            </a:extLst>
          </p:cNvPr>
          <p:cNvSpPr>
            <a:spLocks noChangeArrowheads="1"/>
          </p:cNvSpPr>
          <p:nvPr/>
        </p:nvSpPr>
        <p:spPr bwMode="auto">
          <a:xfrm>
            <a:off x="1000125" y="571500"/>
            <a:ext cx="7072313" cy="1077913"/>
          </a:xfrm>
          <a:prstGeom prst="rect">
            <a:avLst/>
          </a:prstGeom>
          <a:noFill/>
          <a:ln w="9525">
            <a:noFill/>
            <a:miter lim="800000"/>
            <a:headEnd/>
            <a:tailEnd/>
          </a:ln>
        </p:spPr>
        <p:txBody>
          <a:bodyPr>
            <a:spAutoFit/>
          </a:bodyPr>
          <a:lstStyle/>
          <a:p>
            <a:pPr algn="ctr">
              <a:defRPr/>
            </a:pPr>
            <a:r>
              <a:rPr lang="pl-PL"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Rekonštrukcia a meranie </a:t>
            </a:r>
          </a:p>
          <a:p>
            <a:pPr algn="ctr">
              <a:defRPr/>
            </a:pPr>
            <a:r>
              <a:rPr lang="pl-PL"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3D povrchu malých telies</a:t>
            </a:r>
            <a:endPar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19459" name="Obdélník 2">
            <a:extLst>
              <a:ext uri="{FF2B5EF4-FFF2-40B4-BE49-F238E27FC236}">
                <a16:creationId xmlns:a16="http://schemas.microsoft.com/office/drawing/2014/main" id="{A3976BAA-3706-69C8-B392-E1C282E8EFB0}"/>
              </a:ext>
            </a:extLst>
          </p:cNvPr>
          <p:cNvSpPr>
            <a:spLocks noChangeArrowheads="1"/>
          </p:cNvSpPr>
          <p:nvPr/>
        </p:nvSpPr>
        <p:spPr bwMode="auto">
          <a:xfrm>
            <a:off x="1285875" y="2000250"/>
            <a:ext cx="64293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Ide o rekonštrukciu trojrozmerného modelu povrchu telies snímaných pomocou mikroskopu. Program dokáže vytvoriť model povrchu spolu s farebnou textúrou povrchu. Namerané dáta môžu byť zobrazené v 3D priestore a ďalej spracované. </a:t>
            </a:r>
          </a:p>
        </p:txBody>
      </p:sp>
      <p:pic>
        <p:nvPicPr>
          <p:cNvPr id="39938" name="Picture 2" descr="F:\Kvant\Veda pre zivot\14\obr\1.jpg">
            <a:extLst>
              <a:ext uri="{FF2B5EF4-FFF2-40B4-BE49-F238E27FC236}">
                <a16:creationId xmlns:a16="http://schemas.microsoft.com/office/drawing/2014/main" id="{6EDC2016-BCFE-B89F-0959-3D39E696015D}"/>
              </a:ext>
            </a:extLst>
          </p:cNvPr>
          <p:cNvPicPr>
            <a:picLocks noChangeAspect="1" noChangeArrowheads="1"/>
          </p:cNvPicPr>
          <p:nvPr/>
        </p:nvPicPr>
        <p:blipFill>
          <a:blip r:embed="rId2"/>
          <a:srcRect/>
          <a:stretch>
            <a:fillRect/>
          </a:stretch>
        </p:blipFill>
        <p:spPr bwMode="auto">
          <a:xfrm>
            <a:off x="2687625" y="3990974"/>
            <a:ext cx="3684604" cy="2761885"/>
          </a:xfrm>
          <a:prstGeom prst="round2DiagRect">
            <a:avLst>
              <a:gd name="adj1" fmla="val 16667"/>
              <a:gd name="adj2" fmla="val 0"/>
            </a:avLst>
          </a:prstGeom>
          <a:ln w="88900" cap="sq">
            <a:solidFill>
              <a:schemeClr val="accent3">
                <a:lumMod val="50000"/>
              </a:schemeClr>
            </a:solidFill>
            <a:miter lim="800000"/>
          </a:ln>
          <a:effectLst>
            <a:outerShdw blurRad="254000" algn="tl" rotWithShape="0">
              <a:srgbClr val="000000">
                <a:alpha val="43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8A94EAED-55C3-8BDB-443A-F517BD9B7113}"/>
              </a:ext>
            </a:extLst>
          </p:cNvPr>
          <p:cNvSpPr/>
          <p:nvPr/>
        </p:nvSpPr>
        <p:spPr>
          <a:xfrm>
            <a:off x="971550" y="188913"/>
            <a:ext cx="7072313" cy="396875"/>
          </a:xfrm>
          <a:prstGeom prst="rect">
            <a:avLst/>
          </a:prstGeom>
        </p:spPr>
        <p:txBody>
          <a:bodyPr>
            <a:spAutoFit/>
          </a:bodyPr>
          <a:lstStyle/>
          <a:p>
            <a:pPr algn="ctr">
              <a:defRPr/>
            </a:pPr>
            <a:r>
              <a:rPr lang="sk-SK" sz="2000" b="1">
                <a:solidFill>
                  <a:srgbClr val="632523"/>
                </a:solidFill>
                <a:effectLst>
                  <a:outerShdw blurRad="38100" dist="38100" dir="2700000" algn="tl">
                    <a:srgbClr val="000000"/>
                  </a:outerShdw>
                </a:effectLst>
                <a:latin typeface="Arial" charset="0"/>
              </a:rPr>
              <a:t>Základný princíp merania </a:t>
            </a:r>
          </a:p>
        </p:txBody>
      </p:sp>
      <p:pic>
        <p:nvPicPr>
          <p:cNvPr id="20483" name="Picture 2" descr="F:\Kvant\Veda pre zivot\14\obr\1.jpg">
            <a:extLst>
              <a:ext uri="{FF2B5EF4-FFF2-40B4-BE49-F238E27FC236}">
                <a16:creationId xmlns:a16="http://schemas.microsoft.com/office/drawing/2014/main" id="{10D41F30-0980-76DB-1A17-DCE3A099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1857375"/>
            <a:ext cx="322738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Obdélník 4">
            <a:extLst>
              <a:ext uri="{FF2B5EF4-FFF2-40B4-BE49-F238E27FC236}">
                <a16:creationId xmlns:a16="http://schemas.microsoft.com/office/drawing/2014/main" id="{EE42C713-13E0-3069-E865-1DA7242EB6E0}"/>
              </a:ext>
            </a:extLst>
          </p:cNvPr>
          <p:cNvSpPr>
            <a:spLocks noChangeArrowheads="1"/>
          </p:cNvSpPr>
          <p:nvPr/>
        </p:nvSpPr>
        <p:spPr bwMode="auto">
          <a:xfrm>
            <a:off x="684213" y="1844675"/>
            <a:ext cx="3786187"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Princíp systému je založený na rozpoznávaní hĺbky predmetu. Využíva sa séria obrázkov snímaných optickým systémom s malou hĺbkou ostrosti. </a:t>
            </a:r>
          </a:p>
          <a:p>
            <a:pPr eaLnBrk="1" hangingPunct="1"/>
            <a:r>
              <a:rPr lang="sk-SK" altLang="sk-SK" sz="2000">
                <a:solidFill>
                  <a:srgbClr val="632523"/>
                </a:solidFill>
              </a:rPr>
              <a:t>Z obrázkov snímaných v rôznej vzdialenosti sa vypočíta výšková mapa telesa, a tiež textúra snímaného objektu. Metóda využíva fakt, že povrch objektu vidíme najostrejší, keď je v ohniskovej vzdialenosti pozorovacej optickej sústavy. </a:t>
            </a:r>
            <a:endParaRPr lang="sk-SK" altLang="sk-SK"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5E5F2AA0-837F-0D84-47AC-91DD4BA24C0A}"/>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3074" name="Obdélník 3">
            <a:extLst>
              <a:ext uri="{FF2B5EF4-FFF2-40B4-BE49-F238E27FC236}">
                <a16:creationId xmlns:a16="http://schemas.microsoft.com/office/drawing/2014/main" id="{3A6E8D29-E7D7-23DC-415D-9C8E77CE5983}"/>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História a vývoj</a:t>
            </a:r>
          </a:p>
        </p:txBody>
      </p:sp>
      <p:sp>
        <p:nvSpPr>
          <p:cNvPr id="3076" name="Obdélník 6">
            <a:extLst>
              <a:ext uri="{FF2B5EF4-FFF2-40B4-BE49-F238E27FC236}">
                <a16:creationId xmlns:a16="http://schemas.microsoft.com/office/drawing/2014/main" id="{610A9AE1-D068-5897-49B2-AE4168204C35}"/>
              </a:ext>
            </a:extLst>
          </p:cNvPr>
          <p:cNvSpPr>
            <a:spLocks noChangeArrowheads="1"/>
          </p:cNvSpPr>
          <p:nvPr/>
        </p:nvSpPr>
        <p:spPr bwMode="auto">
          <a:xfrm>
            <a:off x="1000125" y="1571625"/>
            <a:ext cx="457200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Uzavreté televízne okruhy (CCTV – Closed Circuit Television) vznikli v 50-tych rokoch minulého storočia, teda asi 30 rokov po vzniku „normálnej“ televízie. Na rozdiel od televízie sa signál nešíri vzduchom, ale priamo po dvojvodičovom vedení a často sa vynecháva aj zvuk, čo zníži šírku pásma oproti normálnej televízii na 5 MHz. </a:t>
            </a:r>
          </a:p>
        </p:txBody>
      </p:sp>
      <p:pic>
        <p:nvPicPr>
          <p:cNvPr id="3077" name="Picture 7" descr="F:\Kvant\Veda pre zivot\14\obr\1.jpg">
            <a:extLst>
              <a:ext uri="{FF2B5EF4-FFF2-40B4-BE49-F238E27FC236}">
                <a16:creationId xmlns:a16="http://schemas.microsoft.com/office/drawing/2014/main" id="{1F2FDE70-1547-CBB5-0524-3640AA2F9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0688" y="1571625"/>
            <a:ext cx="2643187"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bdélník 3">
            <a:extLst>
              <a:ext uri="{FF2B5EF4-FFF2-40B4-BE49-F238E27FC236}">
                <a16:creationId xmlns:a16="http://schemas.microsoft.com/office/drawing/2014/main" id="{1FA7A573-8724-C00C-5272-5D81407342E7}"/>
              </a:ext>
            </a:extLst>
          </p:cNvPr>
          <p:cNvSpPr>
            <a:spLocks noChangeArrowheads="1"/>
          </p:cNvSpPr>
          <p:nvPr/>
        </p:nvSpPr>
        <p:spPr bwMode="auto">
          <a:xfrm>
            <a:off x="1214438" y="1500188"/>
            <a:ext cx="664368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Vypočítaný trojrozmerný model telies je použiteľný na mnohé aplikácie.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buFont typeface="Arial" panose="020B0604020202020204" pitchFamily="34" charset="0"/>
              <a:buChar char="•"/>
            </a:pPr>
            <a:r>
              <a:rPr lang="sk-SK" altLang="sk-SK" sz="2000">
                <a:solidFill>
                  <a:srgbClr val="632523"/>
                </a:solidFill>
              </a:rPr>
              <a:t>Rekonštrukcia textúry a povrchu v niektorých aplikáciách mikroskopie je nutné získať farebnú alebo čiernobielu textúru výškovo členitého povrchu telesa.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buFont typeface="Arial" panose="020B0604020202020204" pitchFamily="34" charset="0"/>
              <a:buChar char="•"/>
            </a:pPr>
            <a:r>
              <a:rPr lang="sk-SK" altLang="sk-SK" sz="2000">
                <a:solidFill>
                  <a:srgbClr val="632523"/>
                </a:solidFill>
              </a:rPr>
              <a:t>Meranie úbytku materiálu umožňuje kontrolu opotrebovania nástrojov, napríklad hobľovacích nožov, fréz, vrtákov.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buFont typeface="Arial" panose="020B0604020202020204" pitchFamily="34" charset="0"/>
              <a:buChar char="•"/>
            </a:pPr>
            <a:r>
              <a:rPr lang="sk-SK" altLang="sk-SK" sz="2000">
                <a:solidFill>
                  <a:srgbClr val="632523"/>
                </a:solidFill>
              </a:rPr>
              <a:t>Meranie rozmerov - samotný model je možné priamo merať a vyhodnocovať dĺžkové alebo hĺbkové parametre. </a:t>
            </a:r>
          </a:p>
        </p:txBody>
      </p:sp>
      <p:sp>
        <p:nvSpPr>
          <p:cNvPr id="6" name="Obdélník 5">
            <a:extLst>
              <a:ext uri="{FF2B5EF4-FFF2-40B4-BE49-F238E27FC236}">
                <a16:creationId xmlns:a16="http://schemas.microsoft.com/office/drawing/2014/main" id="{7BF3DD95-A4E0-AFE0-5A21-38D31A145B2B}"/>
              </a:ext>
            </a:extLst>
          </p:cNvPr>
          <p:cNvSpPr/>
          <p:nvPr/>
        </p:nvSpPr>
        <p:spPr>
          <a:xfrm>
            <a:off x="2792413" y="785813"/>
            <a:ext cx="3094037" cy="457200"/>
          </a:xfrm>
          <a:prstGeom prst="rect">
            <a:avLst/>
          </a:prstGeom>
        </p:spPr>
        <p:txBody>
          <a:bodyPr wrap="none">
            <a:spAutoFit/>
          </a:bodyPr>
          <a:lstStyle/>
          <a:p>
            <a:pPr algn="ctr">
              <a:defRPr/>
            </a:pPr>
            <a:r>
              <a:rPr lang="sk-SK" sz="2400" b="1">
                <a:solidFill>
                  <a:srgbClr val="632523"/>
                </a:solidFill>
                <a:effectLst>
                  <a:outerShdw blurRad="38100" dist="38100" dir="2700000" algn="tl">
                    <a:srgbClr val="000000"/>
                  </a:outerShdw>
                </a:effectLst>
                <a:latin typeface="Arial" charset="0"/>
              </a:rPr>
              <a:t>Aplikácia a použitie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descr="F:\Kvant\Veda pre zivot\14\obr\2.jpg">
            <a:extLst>
              <a:ext uri="{FF2B5EF4-FFF2-40B4-BE49-F238E27FC236}">
                <a16:creationId xmlns:a16="http://schemas.microsoft.com/office/drawing/2014/main" id="{E556DA49-B3BA-0BFD-2F5A-DF6763533ABC}"/>
              </a:ext>
            </a:extLst>
          </p:cNvPr>
          <p:cNvPicPr>
            <a:picLocks noChangeAspect="1" noChangeArrowheads="1"/>
          </p:cNvPicPr>
          <p:nvPr/>
        </p:nvPicPr>
        <p:blipFill>
          <a:blip r:embed="rId2"/>
          <a:srcRect/>
          <a:stretch>
            <a:fillRect/>
          </a:stretch>
        </p:blipFill>
        <p:spPr bwMode="auto">
          <a:xfrm>
            <a:off x="5715000" y="4071938"/>
            <a:ext cx="2854325" cy="2143125"/>
          </a:xfrm>
          <a:prstGeom prst="rect">
            <a:avLst/>
          </a:prstGeom>
          <a:ln>
            <a:noFill/>
          </a:ln>
          <a:effectLst>
            <a:outerShdw blurRad="190500" algn="tl" rotWithShape="0">
              <a:srgbClr val="000000">
                <a:alpha val="70000"/>
              </a:srgbClr>
            </a:outerShdw>
          </a:effectLst>
        </p:spPr>
      </p:pic>
      <p:pic>
        <p:nvPicPr>
          <p:cNvPr id="41988" name="Picture 4" descr="F:\Kvant\Veda pre zivot\14\obr\3.jpg">
            <a:extLst>
              <a:ext uri="{FF2B5EF4-FFF2-40B4-BE49-F238E27FC236}">
                <a16:creationId xmlns:a16="http://schemas.microsoft.com/office/drawing/2014/main" id="{DF890CFD-9F43-EB16-3077-06E44DB9CE24}"/>
              </a:ext>
            </a:extLst>
          </p:cNvPr>
          <p:cNvPicPr>
            <a:picLocks noChangeAspect="1" noChangeArrowheads="1"/>
          </p:cNvPicPr>
          <p:nvPr/>
        </p:nvPicPr>
        <p:blipFill>
          <a:blip r:embed="rId3"/>
          <a:srcRect b="3494"/>
          <a:stretch>
            <a:fillRect/>
          </a:stretch>
        </p:blipFill>
        <p:spPr bwMode="auto">
          <a:xfrm>
            <a:off x="3286125" y="2500313"/>
            <a:ext cx="2857500" cy="2071687"/>
          </a:xfrm>
          <a:prstGeom prst="rect">
            <a:avLst/>
          </a:prstGeom>
          <a:ln>
            <a:noFill/>
          </a:ln>
          <a:effectLst>
            <a:outerShdw blurRad="190500" algn="tl" rotWithShape="0">
              <a:srgbClr val="000000">
                <a:alpha val="70000"/>
              </a:srgbClr>
            </a:outerShdw>
          </a:effectLst>
        </p:spPr>
      </p:pic>
      <p:pic>
        <p:nvPicPr>
          <p:cNvPr id="41986" name="Picture 2" descr="F:\Kvant\Veda pre zivot\14\obr\1.jpg">
            <a:extLst>
              <a:ext uri="{FF2B5EF4-FFF2-40B4-BE49-F238E27FC236}">
                <a16:creationId xmlns:a16="http://schemas.microsoft.com/office/drawing/2014/main" id="{7980D072-159B-0AFC-8EF1-A1C7C6C6793D}"/>
              </a:ext>
            </a:extLst>
          </p:cNvPr>
          <p:cNvPicPr>
            <a:picLocks noChangeAspect="1" noChangeArrowheads="1"/>
          </p:cNvPicPr>
          <p:nvPr/>
        </p:nvPicPr>
        <p:blipFill>
          <a:blip r:embed="rId4"/>
          <a:srcRect b="1583"/>
          <a:stretch>
            <a:fillRect/>
          </a:stretch>
        </p:blipFill>
        <p:spPr bwMode="auto">
          <a:xfrm>
            <a:off x="857250" y="857250"/>
            <a:ext cx="2811463" cy="2071688"/>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F803018-0569-2AA3-8710-7FD66BF4EBD6}"/>
              </a:ext>
            </a:extLst>
          </p:cNvPr>
          <p:cNvSpPr>
            <a:spLocks noChangeArrowheads="1"/>
          </p:cNvSpPr>
          <p:nvPr/>
        </p:nvSpPr>
        <p:spPr bwMode="auto">
          <a:xfrm>
            <a:off x="1000125" y="571500"/>
            <a:ext cx="7072313" cy="584200"/>
          </a:xfrm>
          <a:prstGeom prst="rect">
            <a:avLst/>
          </a:prstGeom>
          <a:noFill/>
          <a:ln w="9525">
            <a:noFill/>
            <a:miter lim="800000"/>
            <a:headEnd/>
            <a:tailEnd/>
          </a:ln>
        </p:spPr>
        <p:txBody>
          <a:bodyPr>
            <a:spAutoFit/>
          </a:bodyPr>
          <a:lstStyle/>
          <a:p>
            <a:pPr algn="ctr">
              <a:defRPr/>
            </a:pPr>
            <a:r>
              <a:rPr lang="pl-PL"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Spektrálna analýza</a:t>
            </a:r>
            <a:endPar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23555" name="Obdélník 5">
            <a:extLst>
              <a:ext uri="{FF2B5EF4-FFF2-40B4-BE49-F238E27FC236}">
                <a16:creationId xmlns:a16="http://schemas.microsoft.com/office/drawing/2014/main" id="{A612F51A-74B1-58A9-0069-9B67D40003BF}"/>
              </a:ext>
            </a:extLst>
          </p:cNvPr>
          <p:cNvSpPr>
            <a:spLocks noChangeArrowheads="1"/>
          </p:cNvSpPr>
          <p:nvPr/>
        </p:nvSpPr>
        <p:spPr bwMode="auto">
          <a:xfrm>
            <a:off x="1428750" y="1785938"/>
            <a:ext cx="64293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 Ide o analýzu farieb obrazu - jeho spektra. Analýzou množstva danej farby v určitej časti, či v celom obrázku môžeme zistiť požadované informácie, či vlastnosti.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r>
              <a:rPr lang="sk-SK" altLang="sk-SK" sz="2000">
                <a:solidFill>
                  <a:srgbClr val="632523"/>
                </a:solidFill>
              </a:rPr>
              <a:t>     Jej využitie je napríklad aj pri zisťovaní množstva prímesí v mineráloch alebo pri zisťovaní, či je vo vytvorenej zmesi dostatočné množstvo stavebných látok (kvalita cementu).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r>
              <a:rPr lang="sk-SK" altLang="sk-SK" sz="2000">
                <a:solidFill>
                  <a:srgbClr val="632523"/>
                </a:solidFill>
              </a:rPr>
              <a:t>     Na analýzu je potrebné použiť pridávanie falošných farieb, ktoré sa následne spracujú.</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F:\Kvant\Veda pre zivot\14\obr\1.jpg">
            <a:extLst>
              <a:ext uri="{FF2B5EF4-FFF2-40B4-BE49-F238E27FC236}">
                <a16:creationId xmlns:a16="http://schemas.microsoft.com/office/drawing/2014/main" id="{80B13021-81C2-222C-6286-60495D5734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285875"/>
            <a:ext cx="7567612"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BD039A9A-3367-AD76-09AC-6A6B1EB187E8}"/>
              </a:ext>
            </a:extLst>
          </p:cNvPr>
          <p:cNvSpPr>
            <a:spLocks noChangeArrowheads="1"/>
          </p:cNvSpPr>
          <p:nvPr/>
        </p:nvSpPr>
        <p:spPr bwMode="auto">
          <a:xfrm>
            <a:off x="1000125" y="571500"/>
            <a:ext cx="7072313" cy="584200"/>
          </a:xfrm>
          <a:prstGeom prst="rect">
            <a:avLst/>
          </a:prstGeom>
          <a:noFill/>
          <a:ln w="9525">
            <a:noFill/>
            <a:miter lim="800000"/>
            <a:headEnd/>
            <a:tailEnd/>
          </a:ln>
        </p:spPr>
        <p:txBody>
          <a:bodyPr>
            <a:spAutoFit/>
          </a:bodyPr>
          <a:lstStyle/>
          <a:p>
            <a:pPr algn="ctr">
              <a:defRPr/>
            </a:pPr>
            <a:r>
              <a:rPr lang="pl-PL"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Automatické skladanie snímkov</a:t>
            </a:r>
            <a:endPar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25603" name="Obdélník 5">
            <a:extLst>
              <a:ext uri="{FF2B5EF4-FFF2-40B4-BE49-F238E27FC236}">
                <a16:creationId xmlns:a16="http://schemas.microsoft.com/office/drawing/2014/main" id="{56429AAD-A446-918D-73E1-9117D1BBAF14}"/>
              </a:ext>
            </a:extLst>
          </p:cNvPr>
          <p:cNvSpPr>
            <a:spLocks noChangeArrowheads="1"/>
          </p:cNvSpPr>
          <p:nvPr/>
        </p:nvSpPr>
        <p:spPr bwMode="auto">
          <a:xfrm>
            <a:off x="1285875" y="2214563"/>
            <a:ext cx="67865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Táto metóda sa využíva napríklad pri vytváraní uceleného ostrého obrazu, pri použití makra. </a:t>
            </a: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endParaRPr lang="sk-SK" altLang="sk-SK" sz="2000">
              <a:solidFill>
                <a:srgbClr val="632523"/>
              </a:solidFill>
            </a:endParaRPr>
          </a:p>
          <a:p>
            <a:pPr eaLnBrk="1" hangingPunct="1"/>
            <a:r>
              <a:rPr lang="sk-SK" altLang="sk-SK" sz="2000">
                <a:solidFill>
                  <a:srgbClr val="632523"/>
                </a:solidFill>
              </a:rPr>
              <a:t>Ak je predmet väčší, je ťažké vytvoriť celý obraz ostrý. Preto sa nasnímajú jednotlivé časti ostro, zvyšok môže byť rozmazaný. Za pomoci programu na spracovanie obrazu je jednoduché tieto obrázky spojiť a vytvoriť tak celkový obraz, ktorý bude ostrý. Všetko automaticky bez ručného orezávania obrázkov v programe.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F:\Kvant\Veda pre zivot\14\obr\1.jpg">
            <a:extLst>
              <a:ext uri="{FF2B5EF4-FFF2-40B4-BE49-F238E27FC236}">
                <a16:creationId xmlns:a16="http://schemas.microsoft.com/office/drawing/2014/main" id="{4FC6AE8F-A6FA-2D9F-509F-F37291B50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785813"/>
            <a:ext cx="685800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56100EE-2580-2281-772D-0C5E475FEEAD}"/>
              </a:ext>
            </a:extLst>
          </p:cNvPr>
          <p:cNvSpPr>
            <a:spLocks noChangeArrowheads="1"/>
          </p:cNvSpPr>
          <p:nvPr/>
        </p:nvSpPr>
        <p:spPr bwMode="auto">
          <a:xfrm>
            <a:off x="1000125" y="571500"/>
            <a:ext cx="7072313" cy="584200"/>
          </a:xfrm>
          <a:prstGeom prst="rect">
            <a:avLst/>
          </a:prstGeom>
          <a:noFill/>
          <a:ln w="9525">
            <a:noFill/>
            <a:miter lim="800000"/>
            <a:headEnd/>
            <a:tailEnd/>
          </a:ln>
        </p:spPr>
        <p:txBody>
          <a:bodyPr>
            <a:spAutoFit/>
          </a:bodyPr>
          <a:lstStyle/>
          <a:p>
            <a:pPr algn="ctr">
              <a:defRPr/>
            </a:pPr>
            <a:r>
              <a:rPr lang="pl-PL"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rPr>
              <a:t>Profilometria</a:t>
            </a:r>
            <a:endParaRPr lang="sk-SK" sz="3200" b="1" dirty="0">
              <a:solidFill>
                <a:schemeClr val="accent6">
                  <a:lumMod val="60000"/>
                  <a:lumOff val="40000"/>
                </a:schemeClr>
              </a:solidFill>
              <a:effectLst>
                <a:outerShdw blurRad="38100" dist="38100" dir="2700000" algn="tl">
                  <a:srgbClr val="000000">
                    <a:alpha val="43137"/>
                  </a:srgbClr>
                </a:outerShdw>
              </a:effectLst>
              <a:latin typeface="Arial" charset="0"/>
              <a:cs typeface="Arial" charset="0"/>
            </a:endParaRPr>
          </a:p>
        </p:txBody>
      </p:sp>
      <p:sp>
        <p:nvSpPr>
          <p:cNvPr id="6" name="Obdélník 5">
            <a:extLst>
              <a:ext uri="{FF2B5EF4-FFF2-40B4-BE49-F238E27FC236}">
                <a16:creationId xmlns:a16="http://schemas.microsoft.com/office/drawing/2014/main" id="{CDF89D2C-A5B4-75C7-3606-36ABDCAF9C17}"/>
              </a:ext>
            </a:extLst>
          </p:cNvPr>
          <p:cNvSpPr/>
          <p:nvPr/>
        </p:nvSpPr>
        <p:spPr>
          <a:xfrm>
            <a:off x="1000125" y="1428750"/>
            <a:ext cx="6858000" cy="4968875"/>
          </a:xfrm>
          <a:prstGeom prst="rect">
            <a:avLst/>
          </a:prstGeom>
        </p:spPr>
        <p:txBody>
          <a:bodyPr>
            <a:spAutoFit/>
          </a:bodyPr>
          <a:lstStyle/>
          <a:p>
            <a:pPr>
              <a:defRPr/>
            </a:pPr>
            <a:endParaRPr lang="sk-SK" sz="2000">
              <a:solidFill>
                <a:srgbClr val="632523"/>
              </a:solidFill>
              <a:latin typeface="Arial" charset="0"/>
            </a:endParaRPr>
          </a:p>
          <a:p>
            <a:pPr>
              <a:defRPr/>
            </a:pPr>
            <a:endParaRPr lang="sk-SK" sz="2000">
              <a:solidFill>
                <a:srgbClr val="632523"/>
              </a:solidFill>
              <a:latin typeface="Arial" charset="0"/>
            </a:endParaRPr>
          </a:p>
          <a:p>
            <a:pPr>
              <a:defRPr/>
            </a:pPr>
            <a:r>
              <a:rPr lang="sk-SK" sz="2000">
                <a:solidFill>
                  <a:srgbClr val="632523"/>
                </a:solidFill>
                <a:latin typeface="Arial" charset="0"/>
              </a:rPr>
              <a:t>Bezkontaktné meranie výškového alebo hrúbkového 3D profilu. V mnohých aplikáciách laboratórneho alebo priemyselného merania je potrebné vyhodnotiť priestorový tvar objektov. Laserová profilometria je určená na rýchle a efektívne riešenie týchto úloh. </a:t>
            </a:r>
          </a:p>
          <a:p>
            <a:pPr>
              <a:defRPr/>
            </a:pPr>
            <a:endParaRPr lang="sk-SK" sz="2000">
              <a:solidFill>
                <a:srgbClr val="632523"/>
              </a:solidFill>
              <a:latin typeface="Arial" charset="0"/>
            </a:endParaRPr>
          </a:p>
          <a:p>
            <a:pPr>
              <a:defRPr/>
            </a:pPr>
            <a:endParaRPr lang="sk-SK" sz="2000">
              <a:solidFill>
                <a:srgbClr val="632523"/>
              </a:solidFill>
              <a:latin typeface="Arial" charset="0"/>
            </a:endParaRPr>
          </a:p>
          <a:p>
            <a:pPr>
              <a:defRPr/>
            </a:pPr>
            <a:r>
              <a:rPr lang="sk-SK" sz="2000">
                <a:solidFill>
                  <a:srgbClr val="632523"/>
                </a:solidFill>
                <a:effectLst>
                  <a:outerShdw blurRad="38100" dist="38100" dir="2700000" algn="tl">
                    <a:srgbClr val="000000"/>
                  </a:outerShdw>
                </a:effectLst>
                <a:latin typeface="Arial" charset="0"/>
              </a:rPr>
              <a:t>Princíp merania</a:t>
            </a:r>
          </a:p>
          <a:p>
            <a:pPr>
              <a:defRPr/>
            </a:pPr>
            <a:r>
              <a:rPr lang="sk-SK" sz="2000">
                <a:solidFill>
                  <a:srgbClr val="632523"/>
                </a:solidFill>
                <a:latin typeface="Arial" charset="0"/>
              </a:rPr>
              <a:t>Laserová profilometria využíva dobre známy, tzv. triangulačný princíp. Na meraný profil je premietaná tenká laserová čiara. Obraz laserovej čiary je snímaný pod uhlom CCD kamerou. Zo zosnímaného obrázku je následne vyhodnotený profil objektu v priereze, určenom laserovou čiarou.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B17F680F-4BF8-413F-46E1-5AF925EFD4D5}"/>
              </a:ext>
            </a:extLst>
          </p:cNvPr>
          <p:cNvSpPr/>
          <p:nvPr/>
        </p:nvSpPr>
        <p:spPr>
          <a:xfrm>
            <a:off x="900113" y="333375"/>
            <a:ext cx="7143750" cy="3013075"/>
          </a:xfrm>
          <a:prstGeom prst="rect">
            <a:avLst/>
          </a:prstGeom>
        </p:spPr>
        <p:txBody>
          <a:bodyPr>
            <a:spAutoFit/>
          </a:bodyPr>
          <a:lstStyle/>
          <a:p>
            <a:pPr>
              <a:defRPr/>
            </a:pPr>
            <a:r>
              <a:rPr lang="sk-SK" sz="2400">
                <a:solidFill>
                  <a:srgbClr val="632523"/>
                </a:solidFill>
                <a:effectLst>
                  <a:outerShdw blurRad="38100" dist="38100" dir="2700000" algn="tl">
                    <a:srgbClr val="000000"/>
                  </a:outerShdw>
                </a:effectLst>
                <a:latin typeface="Arial" charset="0"/>
              </a:rPr>
              <a:t>Aplikácie</a:t>
            </a:r>
            <a:endParaRPr lang="sk-SK" sz="2400">
              <a:latin typeface="Arial" charset="0"/>
            </a:endParaRPr>
          </a:p>
          <a:p>
            <a:pPr>
              <a:defRPr/>
            </a:pPr>
            <a:endParaRPr lang="sk-SK" sz="2400">
              <a:latin typeface="Arial" charset="0"/>
            </a:endParaRPr>
          </a:p>
          <a:p>
            <a:pPr>
              <a:defRPr/>
            </a:pPr>
            <a:r>
              <a:rPr lang="sk-SK" sz="2400">
                <a:latin typeface="Arial" charset="0"/>
              </a:rPr>
              <a:t>	- Meranie vytláčaných profilov (guma, kov, plast) </a:t>
            </a:r>
          </a:p>
          <a:p>
            <a:pPr>
              <a:defRPr/>
            </a:pPr>
            <a:r>
              <a:rPr lang="sk-SK" sz="2400">
                <a:latin typeface="Arial" charset="0"/>
              </a:rPr>
              <a:t>	- Meranie profilu pneumatík </a:t>
            </a:r>
          </a:p>
          <a:p>
            <a:pPr>
              <a:defRPr/>
            </a:pPr>
            <a:r>
              <a:rPr lang="sk-SK" sz="2400">
                <a:latin typeface="Arial" charset="0"/>
              </a:rPr>
              <a:t>	- Kontrola tvaru výliskov </a:t>
            </a:r>
          </a:p>
          <a:p>
            <a:pPr>
              <a:defRPr/>
            </a:pPr>
            <a:r>
              <a:rPr lang="sk-SK" sz="2400">
                <a:latin typeface="Arial" charset="0"/>
              </a:rPr>
              <a:t>	- Meranie objemu guľatiny </a:t>
            </a:r>
          </a:p>
          <a:p>
            <a:pPr>
              <a:defRPr/>
            </a:pPr>
            <a:r>
              <a:rPr lang="sk-SK" sz="2400">
                <a:latin typeface="Arial" charset="0"/>
              </a:rPr>
              <a:t>	- Meranie profilu drážky</a:t>
            </a:r>
          </a:p>
        </p:txBody>
      </p:sp>
      <p:pic>
        <p:nvPicPr>
          <p:cNvPr id="45058" name="Picture 2" descr="F:\Kvant\Veda pre zivot\14\obr\1.jpg">
            <a:extLst>
              <a:ext uri="{FF2B5EF4-FFF2-40B4-BE49-F238E27FC236}">
                <a16:creationId xmlns:a16="http://schemas.microsoft.com/office/drawing/2014/main" id="{AB645413-A709-A915-371E-053F4A83CF90}"/>
              </a:ext>
            </a:extLst>
          </p:cNvPr>
          <p:cNvPicPr>
            <a:picLocks noChangeAspect="1" noChangeArrowheads="1"/>
          </p:cNvPicPr>
          <p:nvPr/>
        </p:nvPicPr>
        <p:blipFill>
          <a:blip r:embed="rId2"/>
          <a:srcRect/>
          <a:stretch>
            <a:fillRect/>
          </a:stretch>
        </p:blipFill>
        <p:spPr bwMode="auto">
          <a:xfrm>
            <a:off x="3500438" y="3644900"/>
            <a:ext cx="4214812" cy="24701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679DB225-0DC3-924A-12E3-D510D4A581D0}"/>
              </a:ext>
            </a:extLst>
          </p:cNvPr>
          <p:cNvSpPr/>
          <p:nvPr/>
        </p:nvSpPr>
        <p:spPr>
          <a:xfrm>
            <a:off x="3286125" y="1000125"/>
            <a:ext cx="2352675" cy="369888"/>
          </a:xfrm>
          <a:prstGeom prst="rect">
            <a:avLst/>
          </a:prstGeom>
        </p:spPr>
        <p:txBody>
          <a:bodyPr wrap="none">
            <a:spAutoFit/>
          </a:bodyPr>
          <a:lstStyle/>
          <a:p>
            <a:pPr>
              <a:defRPr/>
            </a:pPr>
            <a:r>
              <a:rPr lang="sk-SK" dirty="0">
                <a:solidFill>
                  <a:schemeClr val="accent2">
                    <a:lumMod val="50000"/>
                  </a:schemeClr>
                </a:solidFill>
                <a:effectLst>
                  <a:outerShdw blurRad="38100" dist="38100" dir="2700000" algn="tl">
                    <a:srgbClr val="000000">
                      <a:alpha val="43137"/>
                    </a:srgbClr>
                  </a:outerShdw>
                </a:effectLst>
                <a:latin typeface="Arial" charset="0"/>
              </a:rPr>
              <a:t>Príklady </a:t>
            </a:r>
            <a:r>
              <a:rPr lang="sk-SK" dirty="0" err="1">
                <a:solidFill>
                  <a:schemeClr val="accent2">
                    <a:lumMod val="50000"/>
                  </a:schemeClr>
                </a:solidFill>
                <a:effectLst>
                  <a:outerShdw blurRad="38100" dist="38100" dir="2700000" algn="tl">
                    <a:srgbClr val="000000">
                      <a:alpha val="43137"/>
                    </a:srgbClr>
                  </a:outerShdw>
                </a:effectLst>
                <a:latin typeface="Arial" charset="0"/>
              </a:rPr>
              <a:t>profilometrie</a:t>
            </a:r>
            <a:endParaRPr lang="sk-SK" dirty="0">
              <a:solidFill>
                <a:schemeClr val="accent2">
                  <a:lumMod val="50000"/>
                </a:schemeClr>
              </a:solidFill>
              <a:effectLst>
                <a:outerShdw blurRad="38100" dist="38100" dir="2700000" algn="tl">
                  <a:srgbClr val="000000">
                    <a:alpha val="43137"/>
                  </a:srgbClr>
                </a:outerShdw>
              </a:effectLst>
              <a:latin typeface="Arial" charset="0"/>
            </a:endParaRPr>
          </a:p>
        </p:txBody>
      </p:sp>
      <p:pic>
        <p:nvPicPr>
          <p:cNvPr id="29699" name="Picture 2" descr="F:\Kvant\Veda pre zivot\14\obr\1.jpg">
            <a:extLst>
              <a:ext uri="{FF2B5EF4-FFF2-40B4-BE49-F238E27FC236}">
                <a16:creationId xmlns:a16="http://schemas.microsoft.com/office/drawing/2014/main" id="{9F14F5FA-4A51-E334-9FD3-1A0384B14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643063"/>
            <a:ext cx="6858000" cy="34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245BDB07-6432-48D6-59F5-06E1264AAB47}"/>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5" name="Obdélník 3">
            <a:extLst>
              <a:ext uri="{FF2B5EF4-FFF2-40B4-BE49-F238E27FC236}">
                <a16:creationId xmlns:a16="http://schemas.microsoft.com/office/drawing/2014/main" id="{D07D9DB1-7CA0-6C1A-7DD8-E6A629A6E1A8}"/>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Aplikácie v medicíne</a:t>
            </a:r>
          </a:p>
        </p:txBody>
      </p:sp>
      <p:sp>
        <p:nvSpPr>
          <p:cNvPr id="6" name="Obdélník 5">
            <a:extLst>
              <a:ext uri="{FF2B5EF4-FFF2-40B4-BE49-F238E27FC236}">
                <a16:creationId xmlns:a16="http://schemas.microsoft.com/office/drawing/2014/main" id="{D9153BBF-AB4F-F5CF-6F2B-16F74F8598B6}"/>
              </a:ext>
            </a:extLst>
          </p:cNvPr>
          <p:cNvSpPr/>
          <p:nvPr/>
        </p:nvSpPr>
        <p:spPr>
          <a:xfrm>
            <a:off x="1071563" y="1500188"/>
            <a:ext cx="7072312" cy="830262"/>
          </a:xfrm>
          <a:prstGeom prst="rect">
            <a:avLst/>
          </a:prstGeom>
        </p:spPr>
        <p:txBody>
          <a:bodyPr>
            <a:spAutoFit/>
          </a:bodyPr>
          <a:lstStyle/>
          <a:p>
            <a:pPr algn="ctr">
              <a:defRPr/>
            </a:pPr>
            <a:r>
              <a:rPr lang="sk-SK" sz="1600" dirty="0">
                <a:solidFill>
                  <a:schemeClr val="accent2">
                    <a:lumMod val="50000"/>
                  </a:schemeClr>
                </a:solidFill>
                <a:latin typeface="Arial" charset="0"/>
              </a:rPr>
              <a:t>Asi najdôležitejšie využívanie analýzy obrazu je v medicíne. Analýza ciev, vytvorená na základe hľadania vlákien v obraze, dokáže poukázať na mnohé faktory ohrozujúce život, napríklad na riziko infarktu.</a:t>
            </a:r>
          </a:p>
        </p:txBody>
      </p:sp>
      <p:graphicFrame>
        <p:nvGraphicFramePr>
          <p:cNvPr id="30725" name="Object 2">
            <a:extLst>
              <a:ext uri="{FF2B5EF4-FFF2-40B4-BE49-F238E27FC236}">
                <a16:creationId xmlns:a16="http://schemas.microsoft.com/office/drawing/2014/main" id="{027F5C3D-64D2-C0AE-2F5E-60DC35B9E402}"/>
              </a:ext>
            </a:extLst>
          </p:cNvPr>
          <p:cNvGraphicFramePr>
            <a:graphicFrameLocks noChangeAspect="1"/>
          </p:cNvGraphicFramePr>
          <p:nvPr/>
        </p:nvGraphicFramePr>
        <p:xfrm>
          <a:off x="1357313" y="2428875"/>
          <a:ext cx="6096000" cy="4064000"/>
        </p:xfrm>
        <a:graphic>
          <a:graphicData uri="http://schemas.openxmlformats.org/presentationml/2006/ole">
            <mc:AlternateContent xmlns:mc="http://schemas.openxmlformats.org/markup-compatibility/2006">
              <mc:Choice xmlns:v="urn:schemas-microsoft-com:vml" Requires="v">
                <p:oleObj name="Document" r:id="rId2" imgW="10046113" imgH="6697266" progId="Word.Document.8">
                  <p:embed/>
                </p:oleObj>
              </mc:Choice>
              <mc:Fallback>
                <p:oleObj name="Document" r:id="rId2" imgW="10046113" imgH="6697266"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313" y="2428875"/>
                        <a:ext cx="6096000"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a:extLst>
              <a:ext uri="{FF2B5EF4-FFF2-40B4-BE49-F238E27FC236}">
                <a16:creationId xmlns:a16="http://schemas.microsoft.com/office/drawing/2014/main" id="{1DF9FA60-F2B0-9D84-B78B-567FBECC49B9}"/>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3074" name="Obdélník 3">
            <a:extLst>
              <a:ext uri="{FF2B5EF4-FFF2-40B4-BE49-F238E27FC236}">
                <a16:creationId xmlns:a16="http://schemas.microsoft.com/office/drawing/2014/main" id="{70A4D014-39C7-8DBE-3ED9-4821F5951081}"/>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História a vývoj</a:t>
            </a:r>
          </a:p>
        </p:txBody>
      </p:sp>
      <p:sp>
        <p:nvSpPr>
          <p:cNvPr id="4100" name="Obdélník 7">
            <a:extLst>
              <a:ext uri="{FF2B5EF4-FFF2-40B4-BE49-F238E27FC236}">
                <a16:creationId xmlns:a16="http://schemas.microsoft.com/office/drawing/2014/main" id="{9F09037C-9BC5-301D-E02C-1067C0BB8419}"/>
              </a:ext>
            </a:extLst>
          </p:cNvPr>
          <p:cNvSpPr>
            <a:spLocks noChangeArrowheads="1"/>
          </p:cNvSpPr>
          <p:nvPr/>
        </p:nvSpPr>
        <p:spPr bwMode="auto">
          <a:xfrm>
            <a:off x="1000125" y="1557338"/>
            <a:ext cx="4286250"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Postupne sa zavádzali rôzne spôsoby nahrávania a samotného spracovania obrazu. Spočiatku išlo o VHS rekordéry, kde sa predlžovala dĺžka nahrávania vynechaním obrázkov, čiže nahratím obrázka v určitých časových intervaloch. Napríklad pri nahratí jedného obrázku za 12 sekúnd sa dosiahla dĺžka nahrávky až 960 hodín.</a:t>
            </a:r>
            <a:r>
              <a:rPr lang="sk-SK" altLang="sk-SK" sz="1600">
                <a:solidFill>
                  <a:srgbClr val="632523"/>
                </a:solidFill>
              </a:rPr>
              <a:t> </a:t>
            </a:r>
            <a:endParaRPr lang="sk-SK" altLang="sk-SK"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bdélník 2">
            <a:extLst>
              <a:ext uri="{FF2B5EF4-FFF2-40B4-BE49-F238E27FC236}">
                <a16:creationId xmlns:a16="http://schemas.microsoft.com/office/drawing/2014/main" id="{86FC9551-174D-D718-D1D7-C46EA7B516AB}"/>
              </a:ext>
            </a:extLst>
          </p:cNvPr>
          <p:cNvSpPr>
            <a:spLocks noChangeArrowheads="1"/>
          </p:cNvSpPr>
          <p:nvPr/>
        </p:nvSpPr>
        <p:spPr bwMode="auto">
          <a:xfrm>
            <a:off x="1000125" y="1071563"/>
            <a:ext cx="7143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Analýza sa často týka priameho spracovania obrazu z kamery, kde proces úpravy obrazu prebieha v reálnom čase, tzn. že samotný výstup, ktorý vidíme na obrazovke je už upravený obraz.</a:t>
            </a:r>
          </a:p>
        </p:txBody>
      </p:sp>
      <p:graphicFrame>
        <p:nvGraphicFramePr>
          <p:cNvPr id="31747" name="Object 2">
            <a:extLst>
              <a:ext uri="{FF2B5EF4-FFF2-40B4-BE49-F238E27FC236}">
                <a16:creationId xmlns:a16="http://schemas.microsoft.com/office/drawing/2014/main" id="{B651FE5F-D6B6-EF4F-03C2-4B011E7CDBEF}"/>
              </a:ext>
            </a:extLst>
          </p:cNvPr>
          <p:cNvGraphicFramePr>
            <a:graphicFrameLocks noChangeAspect="1"/>
          </p:cNvGraphicFramePr>
          <p:nvPr/>
        </p:nvGraphicFramePr>
        <p:xfrm>
          <a:off x="3571875" y="2714625"/>
          <a:ext cx="4538663" cy="3419475"/>
        </p:xfrm>
        <a:graphic>
          <a:graphicData uri="http://schemas.openxmlformats.org/presentationml/2006/ole">
            <mc:AlternateContent xmlns:mc="http://schemas.openxmlformats.org/markup-compatibility/2006">
              <mc:Choice xmlns:v="urn:schemas-microsoft-com:vml" Requires="v">
                <p:oleObj name="Document" r:id="rId2" imgW="6791134" imgH="5116925" progId="Word.Document.8">
                  <p:embed/>
                </p:oleObj>
              </mc:Choice>
              <mc:Fallback>
                <p:oleObj name="Document" r:id="rId2" imgW="6791134" imgH="5116925"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2714625"/>
                        <a:ext cx="4538663"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48" name="Obdélník 4">
            <a:extLst>
              <a:ext uri="{FF2B5EF4-FFF2-40B4-BE49-F238E27FC236}">
                <a16:creationId xmlns:a16="http://schemas.microsoft.com/office/drawing/2014/main" id="{D1E942A2-7364-669F-4337-305B4B34A726}"/>
              </a:ext>
            </a:extLst>
          </p:cNvPr>
          <p:cNvSpPr>
            <a:spLocks noChangeArrowheads="1"/>
          </p:cNvSpPr>
          <p:nvPr/>
        </p:nvSpPr>
        <p:spPr bwMode="auto">
          <a:xfrm>
            <a:off x="1042988" y="2349500"/>
            <a:ext cx="2286000"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Najčastejšie využívané sú zvýšenie ostrosti, či svetelnosti alebo nájdenie hrán, teda okrajov. Použitie je rôznorodé – od RTG snímkov až po tomografiu, či priamo na operačnom stole.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bdélník 2">
            <a:extLst>
              <a:ext uri="{FF2B5EF4-FFF2-40B4-BE49-F238E27FC236}">
                <a16:creationId xmlns:a16="http://schemas.microsoft.com/office/drawing/2014/main" id="{F30B1097-A8CC-5750-0C9A-990E32524475}"/>
              </a:ext>
            </a:extLst>
          </p:cNvPr>
          <p:cNvSpPr>
            <a:spLocks noChangeArrowheads="1"/>
          </p:cNvSpPr>
          <p:nvPr/>
        </p:nvSpPr>
        <p:spPr bwMode="auto">
          <a:xfrm>
            <a:off x="928688" y="714375"/>
            <a:ext cx="7215187"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a:solidFill>
                  <a:srgbClr val="632523"/>
                </a:solidFill>
              </a:rPr>
              <a:t>Pri mikroskopických analýzach vzoriek je v porovnaní s priamym sledovaním obrazu okom komfortnejšie použiť kameru a obraz preniesť do počítača, kde ho môžeme uložiť pre neskoršie spracovanie, resp. ihneď analyzovať. </a:t>
            </a:r>
          </a:p>
          <a:p>
            <a:pPr eaLnBrk="1" hangingPunct="1"/>
            <a:endParaRPr lang="sk-SK" altLang="sk-SK" sz="2000">
              <a:solidFill>
                <a:srgbClr val="632523"/>
              </a:solidFill>
            </a:endParaRPr>
          </a:p>
          <a:p>
            <a:pPr eaLnBrk="1" hangingPunct="1"/>
            <a:r>
              <a:rPr lang="sk-SK" altLang="sk-SK" sz="2000">
                <a:solidFill>
                  <a:srgbClr val="632523"/>
                </a:solidFill>
              </a:rPr>
              <a:t>Príklady využitia kamerových systémov: </a:t>
            </a:r>
          </a:p>
          <a:p>
            <a:pPr eaLnBrk="1" hangingPunct="1"/>
            <a:r>
              <a:rPr lang="sk-SK" altLang="sk-SK" sz="2000">
                <a:solidFill>
                  <a:srgbClr val="632523"/>
                </a:solidFill>
              </a:rPr>
              <a:t>	 - Snímanie mikroskopického obrazu kamerou a jeho prenos 		   do počítača </a:t>
            </a:r>
          </a:p>
          <a:p>
            <a:pPr eaLnBrk="1" hangingPunct="1"/>
            <a:r>
              <a:rPr lang="sk-SK" altLang="sk-SK" sz="2000">
                <a:solidFill>
                  <a:srgbClr val="632523"/>
                </a:solidFill>
              </a:rPr>
              <a:t>	- Analýza obrazu - počítanie objektov </a:t>
            </a:r>
          </a:p>
          <a:p>
            <a:pPr eaLnBrk="1" hangingPunct="1"/>
            <a:r>
              <a:rPr lang="sk-SK" altLang="sk-SK" sz="2000">
                <a:solidFill>
                  <a:srgbClr val="632523"/>
                </a:solidFill>
              </a:rPr>
              <a:t>	- Dermatoskopia - analýza névov </a:t>
            </a:r>
          </a:p>
          <a:p>
            <a:pPr eaLnBrk="1" hangingPunct="1"/>
            <a:r>
              <a:rPr lang="sk-SK" altLang="sk-SK" sz="2000">
                <a:solidFill>
                  <a:srgbClr val="632523"/>
                </a:solidFill>
              </a:rPr>
              <a:t>	- Správa obrazových dát </a:t>
            </a:r>
          </a:p>
          <a:p>
            <a:pPr eaLnBrk="1" hangingPunct="1"/>
            <a:r>
              <a:rPr lang="sk-SK" altLang="sk-SK" sz="2000">
                <a:solidFill>
                  <a:srgbClr val="632523"/>
                </a:solidFill>
              </a:rPr>
              <a:t>	- Tvorba karyotypov </a:t>
            </a:r>
          </a:p>
        </p:txBody>
      </p:sp>
      <p:pic>
        <p:nvPicPr>
          <p:cNvPr id="32771" name="Picture 2">
            <a:extLst>
              <a:ext uri="{FF2B5EF4-FFF2-40B4-BE49-F238E27FC236}">
                <a16:creationId xmlns:a16="http://schemas.microsoft.com/office/drawing/2014/main" id="{33A07C2D-FD4A-42C2-09B5-AE48003B2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4868863"/>
            <a:ext cx="2143125"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3">
            <a:extLst>
              <a:ext uri="{FF2B5EF4-FFF2-40B4-BE49-F238E27FC236}">
                <a16:creationId xmlns:a16="http://schemas.microsoft.com/office/drawing/2014/main" id="{8399A888-ADBF-0EC0-1516-783C8EE4DC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3663" y="3217863"/>
            <a:ext cx="2420937" cy="337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1292D320-1360-5361-3579-BF842B4232AA}"/>
              </a:ext>
            </a:extLst>
          </p:cNvPr>
          <p:cNvSpPr/>
          <p:nvPr/>
        </p:nvSpPr>
        <p:spPr>
          <a:xfrm>
            <a:off x="857250" y="571500"/>
            <a:ext cx="7286625" cy="3743325"/>
          </a:xfrm>
          <a:prstGeom prst="rect">
            <a:avLst/>
          </a:prstGeom>
        </p:spPr>
        <p:txBody>
          <a:bodyPr>
            <a:spAutoFit/>
          </a:bodyPr>
          <a:lstStyle/>
          <a:p>
            <a:pPr algn="ctr">
              <a:defRPr/>
            </a:pPr>
            <a:r>
              <a:rPr lang="sk-SK" sz="2400">
                <a:solidFill>
                  <a:srgbClr val="632523"/>
                </a:solidFill>
                <a:effectLst>
                  <a:outerShdw blurRad="38100" dist="38100" dir="2700000" algn="tl">
                    <a:srgbClr val="000000"/>
                  </a:outerShdw>
                </a:effectLst>
                <a:latin typeface="Arial" charset="0"/>
              </a:rPr>
              <a:t>Ďalšie využitie</a:t>
            </a:r>
          </a:p>
          <a:p>
            <a:pPr>
              <a:defRPr/>
            </a:pPr>
            <a:endParaRPr lang="sk-SK" sz="2400">
              <a:solidFill>
                <a:srgbClr val="632523"/>
              </a:solidFill>
              <a:latin typeface="Arial" charset="0"/>
            </a:endParaRPr>
          </a:p>
          <a:p>
            <a:pPr>
              <a:defRPr/>
            </a:pPr>
            <a:endParaRPr lang="sk-SK" sz="2400">
              <a:solidFill>
                <a:srgbClr val="632523"/>
              </a:solidFill>
              <a:latin typeface="Arial" charset="0"/>
            </a:endParaRPr>
          </a:p>
          <a:p>
            <a:pPr>
              <a:defRPr/>
            </a:pPr>
            <a:endParaRPr lang="sk-SK" sz="2400">
              <a:solidFill>
                <a:srgbClr val="632523"/>
              </a:solidFill>
              <a:latin typeface="Arial" charset="0"/>
            </a:endParaRPr>
          </a:p>
          <a:p>
            <a:pPr>
              <a:buFontTx/>
              <a:buChar char="-"/>
              <a:defRPr/>
            </a:pPr>
            <a:r>
              <a:rPr lang="sk-SK" sz="2400">
                <a:solidFill>
                  <a:srgbClr val="632523"/>
                </a:solidFill>
                <a:latin typeface="Arial" charset="0"/>
              </a:rPr>
              <a:t> Meranie rozmerov, uhlov, vzdialeností, plôch ...</a:t>
            </a:r>
          </a:p>
          <a:p>
            <a:pPr>
              <a:defRPr/>
            </a:pPr>
            <a:endParaRPr lang="sk-SK" sz="2400">
              <a:solidFill>
                <a:srgbClr val="632523"/>
              </a:solidFill>
              <a:latin typeface="Arial" charset="0"/>
            </a:endParaRPr>
          </a:p>
          <a:p>
            <a:pPr>
              <a:buFontTx/>
              <a:buChar char="-"/>
              <a:defRPr/>
            </a:pPr>
            <a:r>
              <a:rPr lang="sk-SK" sz="2400">
                <a:solidFill>
                  <a:srgbClr val="632523"/>
                </a:solidFill>
                <a:latin typeface="Arial" charset="0"/>
              </a:rPr>
              <a:t> Vizuálna kontrola kvality – kontrola geometrických a estetických vlastností</a:t>
            </a:r>
          </a:p>
          <a:p>
            <a:pPr>
              <a:defRPr/>
            </a:pPr>
            <a:r>
              <a:rPr lang="sk-SK" sz="2400">
                <a:solidFill>
                  <a:srgbClr val="632523"/>
                </a:solidFill>
                <a:latin typeface="Arial" charset="0"/>
              </a:rPr>
              <a:t>          	objektov z výrobného procesu</a:t>
            </a:r>
          </a:p>
          <a:p>
            <a:pPr>
              <a:defRPr/>
            </a:pPr>
            <a:endParaRPr lang="sk-SK" sz="2400">
              <a:solidFill>
                <a:srgbClr val="632523"/>
              </a:solidFill>
              <a:latin typeface="Arial"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278CDEAF-F86E-5B7D-787B-F4092FA4412E}"/>
              </a:ext>
            </a:extLst>
          </p:cNvPr>
          <p:cNvSpPr/>
          <p:nvPr/>
        </p:nvSpPr>
        <p:spPr>
          <a:xfrm>
            <a:off x="857250" y="571500"/>
            <a:ext cx="7286625" cy="6299200"/>
          </a:xfrm>
          <a:prstGeom prst="rect">
            <a:avLst/>
          </a:prstGeom>
        </p:spPr>
        <p:txBody>
          <a:bodyPr>
            <a:spAutoFit/>
          </a:bodyPr>
          <a:lstStyle/>
          <a:p>
            <a:pPr algn="ctr">
              <a:defRPr/>
            </a:pPr>
            <a:r>
              <a:rPr lang="sk-SK" sz="2400">
                <a:solidFill>
                  <a:srgbClr val="632523"/>
                </a:solidFill>
                <a:effectLst>
                  <a:outerShdw blurRad="38100" dist="38100" dir="2700000" algn="tl">
                    <a:srgbClr val="000000"/>
                  </a:outerShdw>
                </a:effectLst>
                <a:latin typeface="Arial" charset="0"/>
              </a:rPr>
              <a:t>Ďalšie využitie</a:t>
            </a:r>
          </a:p>
          <a:p>
            <a:pPr>
              <a:defRPr/>
            </a:pPr>
            <a:r>
              <a:rPr lang="sk-SK" sz="2400">
                <a:solidFill>
                  <a:srgbClr val="632523"/>
                </a:solidFill>
                <a:latin typeface="Arial" charset="0"/>
              </a:rPr>
              <a:t>- Vedecké účely:od  analýzy zemskej kôry (z rôznych snímkov žiarenia, ktorým 	sa pridajú falošné farby), tepelnej analýzy rôznych materiálov, 	spektrálnej analýzy, až po výskum vesmíru (falošné farby žiarení z</a:t>
            </a:r>
          </a:p>
          <a:p>
            <a:pPr>
              <a:defRPr/>
            </a:pPr>
            <a:r>
              <a:rPr lang="sk-SK" sz="2400">
                <a:solidFill>
                  <a:srgbClr val="632523"/>
                </a:solidFill>
                <a:latin typeface="Arial" charset="0"/>
              </a:rPr>
              <a:t>          	hviezd alebo iných zdrojov, zaostrovanie obrazu, zvyšovanie jasu, 	hľadanie detailov… )</a:t>
            </a:r>
          </a:p>
          <a:p>
            <a:pPr>
              <a:defRPr/>
            </a:pPr>
            <a:endParaRPr lang="sk-SK" sz="2400">
              <a:solidFill>
                <a:srgbClr val="632523"/>
              </a:solidFill>
              <a:latin typeface="Arial" charset="0"/>
            </a:endParaRPr>
          </a:p>
          <a:p>
            <a:pPr>
              <a:defRPr/>
            </a:pPr>
            <a:r>
              <a:rPr lang="sk-SK" sz="2400">
                <a:solidFill>
                  <a:srgbClr val="632523"/>
                </a:solidFill>
                <a:latin typeface="Arial" charset="0"/>
              </a:rPr>
              <a:t>- Vojenské účely: zhromažďovanie dát o území, budovách a pod. zo 	satelitných snímkov je podstatou úspešných operácii pri rôznych</a:t>
            </a:r>
          </a:p>
          <a:p>
            <a:pPr>
              <a:defRPr/>
            </a:pPr>
            <a:r>
              <a:rPr lang="sk-SK" sz="2400">
                <a:solidFill>
                  <a:srgbClr val="632523"/>
                </a:solidFill>
                <a:latin typeface="Arial" charset="0"/>
              </a:rPr>
              <a:t>          	ťaženiach. V tomto je veľmi dôležitá kvalita snímku. Keďže sa 	obrázky získavajú prevažne zo satelitov, je ich rozlíšenie  </a:t>
            </a:r>
          </a:p>
          <a:p>
            <a:pPr>
              <a:defRPr/>
            </a:pPr>
            <a:r>
              <a:rPr lang="sk-SK" sz="2400">
                <a:solidFill>
                  <a:srgbClr val="632523"/>
                </a:solidFill>
                <a:latin typeface="Arial" charset="0"/>
              </a:rPr>
              <a:t>          	dostatočne veľké, a preto je tento problém už vyriešený.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Object 2">
            <a:extLst>
              <a:ext uri="{FF2B5EF4-FFF2-40B4-BE49-F238E27FC236}">
                <a16:creationId xmlns:a16="http://schemas.microsoft.com/office/drawing/2014/main" id="{D640A9A3-DB9F-82D2-13E0-E6A7231A40D0}"/>
              </a:ext>
            </a:extLst>
          </p:cNvPr>
          <p:cNvGraphicFramePr>
            <a:graphicFrameLocks noChangeAspect="1"/>
          </p:cNvGraphicFramePr>
          <p:nvPr/>
        </p:nvGraphicFramePr>
        <p:xfrm>
          <a:off x="785813" y="1000125"/>
          <a:ext cx="3214687" cy="2627313"/>
        </p:xfrm>
        <a:graphic>
          <a:graphicData uri="http://schemas.openxmlformats.org/presentationml/2006/ole">
            <mc:AlternateContent xmlns:mc="http://schemas.openxmlformats.org/markup-compatibility/2006">
              <mc:Choice xmlns:v="urn:schemas-microsoft-com:vml" Requires="v">
                <p:oleObj name="Document" r:id="rId2" imgW="20962763" imgH="17131713" progId="Word.Document.8">
                  <p:embed/>
                </p:oleObj>
              </mc:Choice>
              <mc:Fallback>
                <p:oleObj name="Document" r:id="rId2" imgW="20962763" imgH="17131713" progId="Word.Document.8">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000125"/>
                        <a:ext cx="3214687" cy="262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843" name="Object 3">
            <a:extLst>
              <a:ext uri="{FF2B5EF4-FFF2-40B4-BE49-F238E27FC236}">
                <a16:creationId xmlns:a16="http://schemas.microsoft.com/office/drawing/2014/main" id="{D855A802-361A-F504-B4A8-8ED33C2FE101}"/>
              </a:ext>
            </a:extLst>
          </p:cNvPr>
          <p:cNvGraphicFramePr>
            <a:graphicFrameLocks noChangeAspect="1"/>
          </p:cNvGraphicFramePr>
          <p:nvPr/>
        </p:nvGraphicFramePr>
        <p:xfrm>
          <a:off x="5143500" y="949325"/>
          <a:ext cx="3182938" cy="4622800"/>
        </p:xfrm>
        <a:graphic>
          <a:graphicData uri="http://schemas.openxmlformats.org/presentationml/2006/ole">
            <mc:AlternateContent xmlns:mc="http://schemas.openxmlformats.org/markup-compatibility/2006">
              <mc:Choice xmlns:v="urn:schemas-microsoft-com:vml" Requires="v">
                <p:oleObj name="Document" r:id="rId4" imgW="7768828" imgH="11171253" progId="Word.Document.8">
                  <p:embed/>
                </p:oleObj>
              </mc:Choice>
              <mc:Fallback>
                <p:oleObj name="Document" r:id="rId4" imgW="7768828" imgH="11171253"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949325"/>
                        <a:ext cx="3182938" cy="462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0" name="Picture 4">
            <a:extLst>
              <a:ext uri="{FF2B5EF4-FFF2-40B4-BE49-F238E27FC236}">
                <a16:creationId xmlns:a16="http://schemas.microsoft.com/office/drawing/2014/main" id="{E3B94D5E-F5FD-4E85-557F-0D5013D332AC}"/>
              </a:ext>
            </a:extLst>
          </p:cNvPr>
          <p:cNvPicPr>
            <a:picLocks noChangeAspect="1" noChangeArrowheads="1"/>
          </p:cNvPicPr>
          <p:nvPr/>
        </p:nvPicPr>
        <p:blipFill>
          <a:blip r:embed="rId6" cstate="print"/>
          <a:srcRect/>
          <a:stretch>
            <a:fillRect/>
          </a:stretch>
        </p:blipFill>
        <p:spPr bwMode="auto">
          <a:xfrm rot="20627028">
            <a:off x="1974865" y="4194009"/>
            <a:ext cx="1611313" cy="15827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Obdélník 7">
            <a:extLst>
              <a:ext uri="{FF2B5EF4-FFF2-40B4-BE49-F238E27FC236}">
                <a16:creationId xmlns:a16="http://schemas.microsoft.com/office/drawing/2014/main" id="{4E9F5922-D6B6-0F89-457C-8DC59EF96837}"/>
              </a:ext>
            </a:extLst>
          </p:cNvPr>
          <p:cNvSpPr>
            <a:spLocks noChangeArrowheads="1"/>
          </p:cNvSpPr>
          <p:nvPr/>
        </p:nvSpPr>
        <p:spPr bwMode="auto">
          <a:xfrm rot="398198">
            <a:off x="658813" y="1135063"/>
            <a:ext cx="285750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S príchodom digitálnych kamier sa zvýšila nielen kvalita nahrávaného obrazu ale pribudla aj možnosť okamžitého spracovania obrazu.</a:t>
            </a:r>
          </a:p>
        </p:txBody>
      </p:sp>
      <p:pic>
        <p:nvPicPr>
          <p:cNvPr id="5123" name="Picture 2" descr="F:\Kvant\Veda pre zivot\14\obr\2.jpg">
            <a:extLst>
              <a:ext uri="{FF2B5EF4-FFF2-40B4-BE49-F238E27FC236}">
                <a16:creationId xmlns:a16="http://schemas.microsoft.com/office/drawing/2014/main" id="{B1B5C174-0890-8C4A-5FCD-4E15FCB409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28487">
            <a:off x="3929063" y="785813"/>
            <a:ext cx="4527550"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Obdélník 8">
            <a:extLst>
              <a:ext uri="{FF2B5EF4-FFF2-40B4-BE49-F238E27FC236}">
                <a16:creationId xmlns:a16="http://schemas.microsoft.com/office/drawing/2014/main" id="{0ACEF6F1-8BA7-69F6-104E-D849E9D21392}"/>
              </a:ext>
            </a:extLst>
          </p:cNvPr>
          <p:cNvSpPr>
            <a:spLocks noChangeArrowheads="1"/>
          </p:cNvSpPr>
          <p:nvPr/>
        </p:nvSpPr>
        <p:spPr bwMode="auto">
          <a:xfrm rot="445824">
            <a:off x="5365750" y="4005263"/>
            <a:ext cx="2928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k-SK" altLang="sk-SK" sz="1600">
              <a:solidFill>
                <a:srgbClr val="63252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bdélník 8">
            <a:extLst>
              <a:ext uri="{FF2B5EF4-FFF2-40B4-BE49-F238E27FC236}">
                <a16:creationId xmlns:a16="http://schemas.microsoft.com/office/drawing/2014/main" id="{AEEEC9CE-8192-8AC1-021A-FB8DEF5E8D15}"/>
              </a:ext>
            </a:extLst>
          </p:cNvPr>
          <p:cNvSpPr>
            <a:spLocks noChangeArrowheads="1"/>
          </p:cNvSpPr>
          <p:nvPr/>
        </p:nvSpPr>
        <p:spPr bwMode="auto">
          <a:xfrm rot="445824">
            <a:off x="5541963" y="933450"/>
            <a:ext cx="2928937"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V súčasnej dobe, sa využívajú tzv. LAN kamery, ktoré sú priamo ovládané počítačom. Kvalita ich obrazu je však nižšia z dôvodu kompresie nahrávaných obrázkov. </a:t>
            </a:r>
          </a:p>
        </p:txBody>
      </p:sp>
      <p:pic>
        <p:nvPicPr>
          <p:cNvPr id="6147" name="Picture 3" descr="F:\Kvant\Veda pre zivot\14\obr\3.jpg">
            <a:extLst>
              <a:ext uri="{FF2B5EF4-FFF2-40B4-BE49-F238E27FC236}">
                <a16:creationId xmlns:a16="http://schemas.microsoft.com/office/drawing/2014/main" id="{4419C589-B897-11F8-EB6F-CFCC49E19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73501">
            <a:off x="1273175" y="3636963"/>
            <a:ext cx="318452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59EBBCF7-34A3-D6D3-F1EB-ED5E93A1777D}"/>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7" name="Obdélník 3">
            <a:extLst>
              <a:ext uri="{FF2B5EF4-FFF2-40B4-BE49-F238E27FC236}">
                <a16:creationId xmlns:a16="http://schemas.microsoft.com/office/drawing/2014/main" id="{0F920C33-0158-FC1F-4FA2-732BEA212C57}"/>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Použitie</a:t>
            </a:r>
            <a:r>
              <a:rPr lang="sk-SK" sz="3200" b="1" dirty="0">
                <a:solidFill>
                  <a:schemeClr val="accent2">
                    <a:lumMod val="75000"/>
                  </a:schemeClr>
                </a:solidFill>
                <a:latin typeface="Arial" charset="0"/>
              </a:rPr>
              <a:t> - dopravné systémy</a:t>
            </a:r>
            <a:endParaRPr lang="sk-SK" sz="3200" b="1" dirty="0">
              <a:solidFill>
                <a:schemeClr val="accent2">
                  <a:lumMod val="75000"/>
                </a:schemeClr>
              </a:solidFill>
              <a:latin typeface="Arial" charset="0"/>
              <a:cs typeface="Arial" charset="0"/>
            </a:endParaRPr>
          </a:p>
        </p:txBody>
      </p:sp>
      <p:sp>
        <p:nvSpPr>
          <p:cNvPr id="7172" name="Obdélník 5">
            <a:extLst>
              <a:ext uri="{FF2B5EF4-FFF2-40B4-BE49-F238E27FC236}">
                <a16:creationId xmlns:a16="http://schemas.microsoft.com/office/drawing/2014/main" id="{37939AA3-4598-BB87-028F-4A8A3CCAF26C}"/>
              </a:ext>
            </a:extLst>
          </p:cNvPr>
          <p:cNvSpPr>
            <a:spLocks noChangeArrowheads="1"/>
          </p:cNvSpPr>
          <p:nvPr/>
        </p:nvSpPr>
        <p:spPr bwMode="auto">
          <a:xfrm>
            <a:off x="1071563" y="1341438"/>
            <a:ext cx="4929187"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sk-SK" altLang="sk-SK" sz="2400">
                <a:solidFill>
                  <a:srgbClr val="632523"/>
                </a:solidFill>
              </a:rPr>
              <a:t> odhaľovanie porušovania dopravných predpisov.</a:t>
            </a:r>
          </a:p>
          <a:p>
            <a:pPr eaLnBrk="1" hangingPunct="1"/>
            <a:r>
              <a:rPr lang="sk-SK" altLang="sk-SK" sz="2400">
                <a:solidFill>
                  <a:srgbClr val="632523"/>
                </a:solidFill>
              </a:rPr>
              <a:t> </a:t>
            </a:r>
          </a:p>
          <a:p>
            <a:pPr eaLnBrk="1" hangingPunct="1"/>
            <a:r>
              <a:rPr lang="sk-SK" altLang="sk-SK" sz="2400">
                <a:solidFill>
                  <a:srgbClr val="632523"/>
                </a:solidFill>
              </a:rPr>
              <a:t>Príklad: prechádzanie auta na červenú. </a:t>
            </a:r>
          </a:p>
          <a:p>
            <a:pPr eaLnBrk="1" hangingPunct="1"/>
            <a:r>
              <a:rPr lang="sk-SK" altLang="sk-SK" sz="2400">
                <a:solidFill>
                  <a:srgbClr val="632523"/>
                </a:solidFill>
              </a:rPr>
              <a:t>Kamerový systém zaznamenáva obraz</a:t>
            </a:r>
          </a:p>
          <a:p>
            <a:pPr eaLnBrk="1" hangingPunct="1"/>
            <a:r>
              <a:rPr lang="sk-SK" altLang="sk-SK" sz="2400">
                <a:solidFill>
                  <a:srgbClr val="632523"/>
                </a:solidFill>
              </a:rPr>
              <a:t>a program spracováva obraz, pričom </a:t>
            </a:r>
          </a:p>
          <a:p>
            <a:pPr eaLnBrk="1" hangingPunct="1"/>
            <a:r>
              <a:rPr lang="sk-SK" altLang="sk-SK" sz="2400">
                <a:solidFill>
                  <a:srgbClr val="632523"/>
                </a:solidFill>
              </a:rPr>
              <a:t>sleduje farbu semaforu a pohyb auta,</a:t>
            </a:r>
          </a:p>
          <a:p>
            <a:pPr eaLnBrk="1" hangingPunct="1"/>
            <a:r>
              <a:rPr lang="sk-SK" altLang="sk-SK" sz="2400">
                <a:solidFill>
                  <a:srgbClr val="632523"/>
                </a:solidFill>
              </a:rPr>
              <a:t>na ktorom zachytáva značku. </a:t>
            </a:r>
          </a:p>
        </p:txBody>
      </p:sp>
      <p:pic>
        <p:nvPicPr>
          <p:cNvPr id="32770" name="Picture 2" descr="F:\Kvant\Veda pre zivot\14\obr\4.jpg">
            <a:extLst>
              <a:ext uri="{FF2B5EF4-FFF2-40B4-BE49-F238E27FC236}">
                <a16:creationId xmlns:a16="http://schemas.microsoft.com/office/drawing/2014/main" id="{F8FA8ACE-13AE-23ED-3407-0B36F7A3AB39}"/>
              </a:ext>
            </a:extLst>
          </p:cNvPr>
          <p:cNvPicPr>
            <a:picLocks noChangeAspect="1" noChangeArrowheads="1"/>
          </p:cNvPicPr>
          <p:nvPr/>
        </p:nvPicPr>
        <p:blipFill>
          <a:blip r:embed="rId2"/>
          <a:srcRect/>
          <a:stretch>
            <a:fillRect/>
          </a:stretch>
        </p:blipFill>
        <p:spPr bwMode="auto">
          <a:xfrm rot="398292">
            <a:off x="6216650" y="1601788"/>
            <a:ext cx="1833563" cy="1373187"/>
          </a:xfrm>
          <a:prstGeom prst="rect">
            <a:avLst/>
          </a:prstGeom>
          <a:noFill/>
          <a:effectLst>
            <a:outerShdw blurRad="50800" dist="38100" dir="2700000" algn="tl" rotWithShape="0">
              <a:prstClr val="black">
                <a:alpha val="40000"/>
              </a:prstClr>
            </a:outerShdw>
          </a:effectLst>
        </p:spPr>
      </p:pic>
      <p:pic>
        <p:nvPicPr>
          <p:cNvPr id="7174" name="Picture 3" descr="F:\Kvant\Veda pre zivot\14\obr\5.jpg">
            <a:extLst>
              <a:ext uri="{FF2B5EF4-FFF2-40B4-BE49-F238E27FC236}">
                <a16:creationId xmlns:a16="http://schemas.microsoft.com/office/drawing/2014/main" id="{7E5532F1-E1B5-9EDD-D1BC-D46276ACBB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3573463"/>
            <a:ext cx="2857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Obdélník 7">
            <a:extLst>
              <a:ext uri="{FF2B5EF4-FFF2-40B4-BE49-F238E27FC236}">
                <a16:creationId xmlns:a16="http://schemas.microsoft.com/office/drawing/2014/main" id="{E1DCA384-1847-D5E3-1B82-44023603841F}"/>
              </a:ext>
            </a:extLst>
          </p:cNvPr>
          <p:cNvSpPr>
            <a:spLocks noChangeArrowheads="1"/>
          </p:cNvSpPr>
          <p:nvPr/>
        </p:nvSpPr>
        <p:spPr bwMode="auto">
          <a:xfrm>
            <a:off x="2484438" y="6165850"/>
            <a:ext cx="355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000" b="1">
                <a:solidFill>
                  <a:srgbClr val="632523"/>
                </a:solidFill>
              </a:rPr>
              <a:t>Dopravný kamerový systém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bdélník 3">
            <a:extLst>
              <a:ext uri="{FF2B5EF4-FFF2-40B4-BE49-F238E27FC236}">
                <a16:creationId xmlns:a16="http://schemas.microsoft.com/office/drawing/2014/main" id="{575187CA-61D6-728D-0C82-72CC9944378C}"/>
              </a:ext>
            </a:extLst>
          </p:cNvPr>
          <p:cNvSpPr>
            <a:spLocks noChangeArrowheads="1"/>
          </p:cNvSpPr>
          <p:nvPr/>
        </p:nvSpPr>
        <p:spPr bwMode="auto">
          <a:xfrm>
            <a:off x="1214438" y="333375"/>
            <a:ext cx="3643312"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sk-SK" altLang="sk-SK" sz="2400">
                <a:solidFill>
                  <a:srgbClr val="632523"/>
                </a:solidFill>
              </a:rPr>
              <a:t> Ďalšie využitie v doprave je pri prekročení povolenej rýchlosti. </a:t>
            </a:r>
          </a:p>
          <a:p>
            <a:pPr eaLnBrk="1" hangingPunct="1"/>
            <a:endParaRPr lang="sk-SK" altLang="sk-SK" sz="2400">
              <a:solidFill>
                <a:srgbClr val="632523"/>
              </a:solidFill>
            </a:endParaRPr>
          </a:p>
          <a:p>
            <a:pPr eaLnBrk="1" hangingPunct="1"/>
            <a:r>
              <a:rPr lang="sk-SK" altLang="sk-SK" sz="2400">
                <a:solidFill>
                  <a:srgbClr val="632523"/>
                </a:solidFill>
              </a:rPr>
              <a:t>Použité sú kamery vysokorýchlostné a infračervené. </a:t>
            </a:r>
          </a:p>
          <a:p>
            <a:pPr eaLnBrk="1" hangingPunct="1"/>
            <a:endParaRPr lang="sk-SK" altLang="sk-SK" sz="2400">
              <a:solidFill>
                <a:srgbClr val="632523"/>
              </a:solidFill>
            </a:endParaRPr>
          </a:p>
          <a:p>
            <a:pPr eaLnBrk="1" hangingPunct="1"/>
            <a:r>
              <a:rPr lang="sk-SK" altLang="sk-SK" sz="2400">
                <a:solidFill>
                  <a:srgbClr val="632523"/>
                </a:solidFill>
              </a:rPr>
              <a:t>Úlohou IR kamier je zaznamenať rýchlosť a vysokorýchlostných kamier zaznamenať čo najlepší obraz automobilu, na ktorom sa nájde evidenčné číslo vozidla.</a:t>
            </a:r>
          </a:p>
        </p:txBody>
      </p:sp>
      <p:pic>
        <p:nvPicPr>
          <p:cNvPr id="33794" name="Picture 2" descr="F:\Kvant\Veda pre zivot\14\obr\6.jpg">
            <a:extLst>
              <a:ext uri="{FF2B5EF4-FFF2-40B4-BE49-F238E27FC236}">
                <a16:creationId xmlns:a16="http://schemas.microsoft.com/office/drawing/2014/main" id="{7CA5F9AD-42CA-605A-A7DB-DFB32FE33FFC}"/>
              </a:ext>
            </a:extLst>
          </p:cNvPr>
          <p:cNvPicPr>
            <a:picLocks noChangeAspect="1" noChangeArrowheads="1"/>
          </p:cNvPicPr>
          <p:nvPr/>
        </p:nvPicPr>
        <p:blipFill>
          <a:blip r:embed="rId2"/>
          <a:srcRect/>
          <a:stretch>
            <a:fillRect/>
          </a:stretch>
        </p:blipFill>
        <p:spPr bwMode="auto">
          <a:xfrm>
            <a:off x="5500694" y="1571612"/>
            <a:ext cx="2343161" cy="3540149"/>
          </a:xfrm>
          <a:prstGeom prst="rect">
            <a:avLst/>
          </a:prstGeom>
          <a:noFill/>
          <a:ln>
            <a:noFill/>
          </a:ln>
          <a:effectLst>
            <a:outerShdw blurRad="190500" dist="228600" dir="2700000" algn="ctr">
              <a:srgbClr val="000000">
                <a:alpha val="30000"/>
              </a:srgbClr>
            </a:outerShdw>
            <a:softEdge rad="127000"/>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319248CC-652B-840A-9730-3631102AE940}"/>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7" name="Obdélník 3">
            <a:extLst>
              <a:ext uri="{FF2B5EF4-FFF2-40B4-BE49-F238E27FC236}">
                <a16:creationId xmlns:a16="http://schemas.microsoft.com/office/drawing/2014/main" id="{F841A566-45F9-6B9D-9F0D-2FA9C5155C11}"/>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Použitie</a:t>
            </a:r>
            <a:r>
              <a:rPr lang="sk-SK" sz="3200" b="1" dirty="0">
                <a:solidFill>
                  <a:schemeClr val="accent2">
                    <a:lumMod val="75000"/>
                  </a:schemeClr>
                </a:solidFill>
                <a:latin typeface="Arial" charset="0"/>
              </a:rPr>
              <a:t> - </a:t>
            </a:r>
            <a:r>
              <a:rPr lang="sk-SK" sz="3200" b="1" dirty="0">
                <a:solidFill>
                  <a:schemeClr val="accent2">
                    <a:lumMod val="75000"/>
                  </a:schemeClr>
                </a:solidFill>
                <a:latin typeface="Arial" charset="0"/>
                <a:cs typeface="Arial" charset="0"/>
              </a:rPr>
              <a:t>priemysel</a:t>
            </a:r>
          </a:p>
        </p:txBody>
      </p:sp>
      <p:sp>
        <p:nvSpPr>
          <p:cNvPr id="9220" name="Obdélník 5">
            <a:extLst>
              <a:ext uri="{FF2B5EF4-FFF2-40B4-BE49-F238E27FC236}">
                <a16:creationId xmlns:a16="http://schemas.microsoft.com/office/drawing/2014/main" id="{5719B329-62D2-64F7-542D-C0E7BDA2173C}"/>
              </a:ext>
            </a:extLst>
          </p:cNvPr>
          <p:cNvSpPr>
            <a:spLocks noChangeArrowheads="1"/>
          </p:cNvSpPr>
          <p:nvPr/>
        </p:nvSpPr>
        <p:spPr bwMode="auto">
          <a:xfrm>
            <a:off x="1143000" y="1571625"/>
            <a:ext cx="4071938" cy="47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Nasadzovaním moderných elektronických zariadení a počítačovej techniky už mnoho rokov firmy zvyšujú produktivitu práce a kvalitu svojich výrobkov. Spolu s rastúcim výkonom počítačov sa vytvárajú aj nové možnosti nasadenia automatizovaných systémov tam, kde to predtým nebolo možné.</a:t>
            </a:r>
            <a:r>
              <a:rPr lang="sk-SK" altLang="sk-SK" sz="1600">
                <a:solidFill>
                  <a:srgbClr val="632523"/>
                </a:solidFill>
              </a:rPr>
              <a:t> </a:t>
            </a:r>
          </a:p>
          <a:p>
            <a:pPr eaLnBrk="1" hangingPunct="1"/>
            <a:endParaRPr lang="sk-SK" altLang="sk-SK" sz="1600">
              <a:solidFill>
                <a:srgbClr val="632523"/>
              </a:solidFill>
            </a:endParaRPr>
          </a:p>
        </p:txBody>
      </p:sp>
      <p:pic>
        <p:nvPicPr>
          <p:cNvPr id="34818" name="Picture 2" descr="F:\Kvant\Veda pre zivot\14\obr\7.jpg">
            <a:extLst>
              <a:ext uri="{FF2B5EF4-FFF2-40B4-BE49-F238E27FC236}">
                <a16:creationId xmlns:a16="http://schemas.microsoft.com/office/drawing/2014/main" id="{4EDF79B6-B50D-5767-4EC3-AB8C03BFB81E}"/>
              </a:ext>
            </a:extLst>
          </p:cNvPr>
          <p:cNvPicPr>
            <a:picLocks noChangeAspect="1" noChangeArrowheads="1"/>
          </p:cNvPicPr>
          <p:nvPr/>
        </p:nvPicPr>
        <p:blipFill>
          <a:blip r:embed="rId2"/>
          <a:srcRect/>
          <a:stretch>
            <a:fillRect/>
          </a:stretch>
        </p:blipFill>
        <p:spPr bwMode="auto">
          <a:xfrm>
            <a:off x="5508625" y="3141663"/>
            <a:ext cx="2473325" cy="1854200"/>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17B3DB61-59A1-A325-E5FE-071BC9EC16CB}"/>
              </a:ext>
            </a:extLst>
          </p:cNvPr>
          <p:cNvSpPr/>
          <p:nvPr/>
        </p:nvSpPr>
        <p:spPr>
          <a:xfrm>
            <a:off x="1143000" y="571500"/>
            <a:ext cx="7072313" cy="642938"/>
          </a:xfrm>
          <a:prstGeom prst="rect">
            <a:avLst/>
          </a:prstGeom>
          <a:solidFill>
            <a:srgbClr val="F7C977"/>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sk-SK"/>
          </a:p>
        </p:txBody>
      </p:sp>
      <p:sp>
        <p:nvSpPr>
          <p:cNvPr id="7" name="Obdélník 3">
            <a:extLst>
              <a:ext uri="{FF2B5EF4-FFF2-40B4-BE49-F238E27FC236}">
                <a16:creationId xmlns:a16="http://schemas.microsoft.com/office/drawing/2014/main" id="{09FADA6B-E41A-5FBD-4610-3FD9C02EB9F8}"/>
              </a:ext>
            </a:extLst>
          </p:cNvPr>
          <p:cNvSpPr>
            <a:spLocks noChangeArrowheads="1"/>
          </p:cNvSpPr>
          <p:nvPr/>
        </p:nvSpPr>
        <p:spPr bwMode="auto">
          <a:xfrm>
            <a:off x="1571625" y="571500"/>
            <a:ext cx="6500813" cy="584200"/>
          </a:xfrm>
          <a:prstGeom prst="rect">
            <a:avLst/>
          </a:prstGeom>
          <a:noFill/>
          <a:ln w="9525">
            <a:noFill/>
            <a:miter lim="800000"/>
            <a:headEnd/>
            <a:tailEnd/>
          </a:ln>
        </p:spPr>
        <p:txBody>
          <a:bodyPr>
            <a:spAutoFit/>
          </a:bodyPr>
          <a:lstStyle/>
          <a:p>
            <a:pPr algn="ctr">
              <a:defRPr/>
            </a:pPr>
            <a:r>
              <a:rPr lang="sk-SK" sz="3200" b="1" dirty="0">
                <a:solidFill>
                  <a:schemeClr val="accent2">
                    <a:lumMod val="75000"/>
                  </a:schemeClr>
                </a:solidFill>
                <a:latin typeface="Arial" charset="0"/>
                <a:cs typeface="Arial" charset="0"/>
              </a:rPr>
              <a:t>Použitie</a:t>
            </a:r>
            <a:r>
              <a:rPr lang="sk-SK" sz="3200" b="1" dirty="0">
                <a:solidFill>
                  <a:schemeClr val="accent2">
                    <a:lumMod val="75000"/>
                  </a:schemeClr>
                </a:solidFill>
                <a:latin typeface="Arial" charset="0"/>
              </a:rPr>
              <a:t> - </a:t>
            </a:r>
            <a:r>
              <a:rPr lang="sk-SK" sz="3200" b="1" dirty="0">
                <a:solidFill>
                  <a:schemeClr val="accent2">
                    <a:lumMod val="75000"/>
                  </a:schemeClr>
                </a:solidFill>
                <a:latin typeface="Arial" charset="0"/>
                <a:cs typeface="Arial" charset="0"/>
              </a:rPr>
              <a:t>priemysel</a:t>
            </a:r>
          </a:p>
        </p:txBody>
      </p:sp>
      <p:sp>
        <p:nvSpPr>
          <p:cNvPr id="10244" name="Obdélník 5">
            <a:extLst>
              <a:ext uri="{FF2B5EF4-FFF2-40B4-BE49-F238E27FC236}">
                <a16:creationId xmlns:a16="http://schemas.microsoft.com/office/drawing/2014/main" id="{C705B8E4-97AA-F43A-9C03-5877FAD58865}"/>
              </a:ext>
            </a:extLst>
          </p:cNvPr>
          <p:cNvSpPr>
            <a:spLocks noChangeArrowheads="1"/>
          </p:cNvSpPr>
          <p:nvPr/>
        </p:nvSpPr>
        <p:spPr bwMode="auto">
          <a:xfrm>
            <a:off x="1143000" y="1268413"/>
            <a:ext cx="4071938"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k-SK" altLang="sk-SK" sz="2400">
                <a:solidFill>
                  <a:srgbClr val="632523"/>
                </a:solidFill>
              </a:rPr>
              <a:t>Počítače a ich snímače nahrádzajú vo výrobných procesoch ľudské zmysly a umožňujú tak dosiahnuť vyššiu presnosť a spoľahlivosť. Počítačová vizuálna kontrola výrobkov, ich počítanie, meranie rozmerov, orientácie a mnoho ďalších výkonov, ktoré predtým musel robiť človek a spoliehať sa iba na svoj zrak, sú už dnes bežnou súčasťou výrobných procesov.</a:t>
            </a:r>
          </a:p>
        </p:txBody>
      </p:sp>
      <p:pic>
        <p:nvPicPr>
          <p:cNvPr id="34819" name="Picture 3" descr="F:\Kvant\Veda pre zivot\14\obr\8.jpg">
            <a:extLst>
              <a:ext uri="{FF2B5EF4-FFF2-40B4-BE49-F238E27FC236}">
                <a16:creationId xmlns:a16="http://schemas.microsoft.com/office/drawing/2014/main" id="{8B15FB5F-A222-425C-08ED-23BCCE56CF0F}"/>
              </a:ext>
            </a:extLst>
          </p:cNvPr>
          <p:cNvPicPr>
            <a:picLocks noChangeAspect="1" noChangeArrowheads="1"/>
          </p:cNvPicPr>
          <p:nvPr/>
        </p:nvPicPr>
        <p:blipFill>
          <a:blip r:embed="rId2"/>
          <a:srcRect/>
          <a:stretch>
            <a:fillRect/>
          </a:stretch>
        </p:blipFill>
        <p:spPr bwMode="auto">
          <a:xfrm rot="721446">
            <a:off x="6156325" y="1628775"/>
            <a:ext cx="2012950" cy="2686050"/>
          </a:xfrm>
          <a:prstGeom prst="rect">
            <a:avLst/>
          </a:prstGeom>
          <a:ln w="38100" cap="sq">
            <a:solidFill>
              <a:schemeClr val="accent2">
                <a:lumMod val="50000"/>
              </a:schemeClr>
            </a:solidFill>
            <a:prstDash val="solid"/>
            <a:miter lim="800000"/>
          </a:ln>
          <a:effectLst>
            <a:outerShdw blurRad="50800" dist="38100" dir="2700000" algn="tl" rotWithShape="0">
              <a:srgbClr val="000000">
                <a:alpha val="43000"/>
              </a:srgbClr>
            </a:outerShdw>
          </a:effectLst>
        </p:spPr>
      </p:pic>
    </p:spTree>
  </p:cSld>
  <p:clrMapOvr>
    <a:masterClrMapping/>
  </p:clrMapOvr>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480</TotalTime>
  <Words>1389</Words>
  <Application>Microsoft Office PowerPoint</Application>
  <PresentationFormat>Prezentácia na obrazovke (4:3)</PresentationFormat>
  <Paragraphs>151</Paragraphs>
  <Slides>34</Slides>
  <Notes>0</Notes>
  <HiddenSlides>0</HiddenSlides>
  <MMClips>0</MMClips>
  <ScaleCrop>false</ScaleCrop>
  <HeadingPairs>
    <vt:vector size="8" baseType="variant">
      <vt:variant>
        <vt:lpstr>Použité písma</vt:lpstr>
      </vt:variant>
      <vt:variant>
        <vt:i4>2</vt:i4>
      </vt:variant>
      <vt:variant>
        <vt:lpstr>Motív</vt:lpstr>
      </vt:variant>
      <vt:variant>
        <vt:i4>1</vt:i4>
      </vt:variant>
      <vt:variant>
        <vt:lpstr>Vložené servery OLE</vt:lpstr>
      </vt:variant>
      <vt:variant>
        <vt:i4>1</vt:i4>
      </vt:variant>
      <vt:variant>
        <vt:lpstr>Nadpisy snímok</vt:lpstr>
      </vt:variant>
      <vt:variant>
        <vt:i4>34</vt:i4>
      </vt:variant>
    </vt:vector>
  </HeadingPairs>
  <TitlesOfParts>
    <vt:vector size="38" baseType="lpstr">
      <vt:lpstr>Arial</vt:lpstr>
      <vt:lpstr>Calibri</vt:lpstr>
      <vt:lpstr>Motiv sady Office</vt:lpstr>
      <vt:lpstr>Dokument aplikace Microsoft Office Word 97- 2003</vt:lpstr>
      <vt:lpstr>14. INTELIGENTNÉ  KAMEROVÉ SYSTÉMY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15. SENZORIKA</dc:title>
  <dc:creator>barosova</dc:creator>
  <cp:lastModifiedBy>Filip Lukáč</cp:lastModifiedBy>
  <cp:revision>68</cp:revision>
  <dcterms:created xsi:type="dcterms:W3CDTF">2008-08-06T13:21:05Z</dcterms:created>
  <dcterms:modified xsi:type="dcterms:W3CDTF">2025-10-20T07:04:07Z</dcterms:modified>
</cp:coreProperties>
</file>