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75" r:id="rId4"/>
    <p:sldId id="258" r:id="rId5"/>
    <p:sldId id="276" r:id="rId6"/>
    <p:sldId id="259" r:id="rId7"/>
    <p:sldId id="260" r:id="rId8"/>
    <p:sldId id="261" r:id="rId9"/>
    <p:sldId id="262" r:id="rId10"/>
    <p:sldId id="263" r:id="rId11"/>
    <p:sldId id="264" r:id="rId12"/>
    <p:sldId id="265" r:id="rId13"/>
    <p:sldId id="277" r:id="rId14"/>
    <p:sldId id="266" r:id="rId15"/>
    <p:sldId id="267" r:id="rId16"/>
    <p:sldId id="268" r:id="rId17"/>
    <p:sldId id="269" r:id="rId18"/>
    <p:sldId id="270" r:id="rId19"/>
    <p:sldId id="271" r:id="rId20"/>
    <p:sldId id="272" r:id="rId21"/>
    <p:sldId id="278" r:id="rId22"/>
    <p:sldId id="273" r:id="rId23"/>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9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879" y="7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sk-SK"/>
          </a:p>
        </p:txBody>
      </p:sp>
      <p:sp>
        <p:nvSpPr>
          <p:cNvPr id="4" name="Zástupný symbol pro datum 3">
            <a:extLst>
              <a:ext uri="{FF2B5EF4-FFF2-40B4-BE49-F238E27FC236}">
                <a16:creationId xmlns:a16="http://schemas.microsoft.com/office/drawing/2014/main" id="{1318D522-4620-6736-1C51-CBC6EA61131F}"/>
              </a:ext>
            </a:extLst>
          </p:cNvPr>
          <p:cNvSpPr>
            <a:spLocks noGrp="1"/>
          </p:cNvSpPr>
          <p:nvPr>
            <p:ph type="dt" sz="half" idx="10"/>
          </p:nvPr>
        </p:nvSpPr>
        <p:spPr/>
        <p:txBody>
          <a:bodyPr/>
          <a:lstStyle>
            <a:lvl1pPr>
              <a:defRPr/>
            </a:lvl1pPr>
          </a:lstStyle>
          <a:p>
            <a:pPr>
              <a:defRPr/>
            </a:pPr>
            <a:fld id="{0A287CC8-E25C-4EA5-9E28-5A49C1014E34}" type="datetimeFigureOut">
              <a:rPr lang="sk-SK"/>
              <a:pPr>
                <a:defRPr/>
              </a:pPr>
              <a:t>20. 10. 2025</a:t>
            </a:fld>
            <a:endParaRPr lang="sk-SK"/>
          </a:p>
        </p:txBody>
      </p:sp>
      <p:sp>
        <p:nvSpPr>
          <p:cNvPr id="5" name="Zástupný symbol pro zápatí 4">
            <a:extLst>
              <a:ext uri="{FF2B5EF4-FFF2-40B4-BE49-F238E27FC236}">
                <a16:creationId xmlns:a16="http://schemas.microsoft.com/office/drawing/2014/main" id="{DC8C4FDB-9DBD-1411-E0C8-A867F9539101}"/>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F2A8D426-A0E0-95E0-9F14-DA4222333D55}"/>
              </a:ext>
            </a:extLst>
          </p:cNvPr>
          <p:cNvSpPr>
            <a:spLocks noGrp="1"/>
          </p:cNvSpPr>
          <p:nvPr>
            <p:ph type="sldNum" sz="quarter" idx="12"/>
          </p:nvPr>
        </p:nvSpPr>
        <p:spPr/>
        <p:txBody>
          <a:bodyPr/>
          <a:lstStyle>
            <a:lvl1pPr>
              <a:defRPr/>
            </a:lvl1pPr>
          </a:lstStyle>
          <a:p>
            <a:fld id="{B467BF92-2F44-4EB7-91C3-AFAF1B8CA680}" type="slidenum">
              <a:rPr lang="sk-SK" altLang="sk-SK"/>
              <a:pPr/>
              <a:t>‹#›</a:t>
            </a:fld>
            <a:endParaRPr lang="sk-SK" altLang="sk-SK"/>
          </a:p>
        </p:txBody>
      </p:sp>
    </p:spTree>
    <p:extLst>
      <p:ext uri="{BB962C8B-B14F-4D97-AF65-F5344CB8AC3E}">
        <p14:creationId xmlns:p14="http://schemas.microsoft.com/office/powerpoint/2010/main" val="296495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86E6E7CF-6389-F928-0C03-F91F2166C198}"/>
              </a:ext>
            </a:extLst>
          </p:cNvPr>
          <p:cNvSpPr>
            <a:spLocks noGrp="1"/>
          </p:cNvSpPr>
          <p:nvPr>
            <p:ph type="dt" sz="half" idx="10"/>
          </p:nvPr>
        </p:nvSpPr>
        <p:spPr/>
        <p:txBody>
          <a:bodyPr/>
          <a:lstStyle>
            <a:lvl1pPr>
              <a:defRPr/>
            </a:lvl1pPr>
          </a:lstStyle>
          <a:p>
            <a:pPr>
              <a:defRPr/>
            </a:pPr>
            <a:fld id="{7A00A84A-4110-4389-9984-D137BD68D6F2}" type="datetimeFigureOut">
              <a:rPr lang="sk-SK"/>
              <a:pPr>
                <a:defRPr/>
              </a:pPr>
              <a:t>20. 10. 2025</a:t>
            </a:fld>
            <a:endParaRPr lang="sk-SK"/>
          </a:p>
        </p:txBody>
      </p:sp>
      <p:sp>
        <p:nvSpPr>
          <p:cNvPr id="5" name="Zástupný symbol pro zápatí 4">
            <a:extLst>
              <a:ext uri="{FF2B5EF4-FFF2-40B4-BE49-F238E27FC236}">
                <a16:creationId xmlns:a16="http://schemas.microsoft.com/office/drawing/2014/main" id="{82854525-E38E-8C20-0315-B3BA6D380031}"/>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9F49A303-0AA9-4136-8F90-FD54CA312166}"/>
              </a:ext>
            </a:extLst>
          </p:cNvPr>
          <p:cNvSpPr>
            <a:spLocks noGrp="1"/>
          </p:cNvSpPr>
          <p:nvPr>
            <p:ph type="sldNum" sz="quarter" idx="12"/>
          </p:nvPr>
        </p:nvSpPr>
        <p:spPr/>
        <p:txBody>
          <a:bodyPr/>
          <a:lstStyle>
            <a:lvl1pPr>
              <a:defRPr/>
            </a:lvl1pPr>
          </a:lstStyle>
          <a:p>
            <a:fld id="{FC32BA64-FBE8-43E2-BA52-60B3669BB750}" type="slidenum">
              <a:rPr lang="sk-SK" altLang="sk-SK"/>
              <a:pPr/>
              <a:t>‹#›</a:t>
            </a:fld>
            <a:endParaRPr lang="sk-SK" altLang="sk-SK"/>
          </a:p>
        </p:txBody>
      </p:sp>
    </p:spTree>
    <p:extLst>
      <p:ext uri="{BB962C8B-B14F-4D97-AF65-F5344CB8AC3E}">
        <p14:creationId xmlns:p14="http://schemas.microsoft.com/office/powerpoint/2010/main" val="30326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endParaRPr lang="sk-SK"/>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3357C733-364E-D2E8-C6AB-74B52CDFF17C}"/>
              </a:ext>
            </a:extLst>
          </p:cNvPr>
          <p:cNvSpPr>
            <a:spLocks noGrp="1"/>
          </p:cNvSpPr>
          <p:nvPr>
            <p:ph type="dt" sz="half" idx="10"/>
          </p:nvPr>
        </p:nvSpPr>
        <p:spPr/>
        <p:txBody>
          <a:bodyPr/>
          <a:lstStyle>
            <a:lvl1pPr>
              <a:defRPr/>
            </a:lvl1pPr>
          </a:lstStyle>
          <a:p>
            <a:pPr>
              <a:defRPr/>
            </a:pPr>
            <a:fld id="{3FFD6C89-1887-455E-ACD4-B9D8AEA3F84F}" type="datetimeFigureOut">
              <a:rPr lang="sk-SK"/>
              <a:pPr>
                <a:defRPr/>
              </a:pPr>
              <a:t>20. 10. 2025</a:t>
            </a:fld>
            <a:endParaRPr lang="sk-SK"/>
          </a:p>
        </p:txBody>
      </p:sp>
      <p:sp>
        <p:nvSpPr>
          <p:cNvPr id="5" name="Zástupný symbol pro zápatí 4">
            <a:extLst>
              <a:ext uri="{FF2B5EF4-FFF2-40B4-BE49-F238E27FC236}">
                <a16:creationId xmlns:a16="http://schemas.microsoft.com/office/drawing/2014/main" id="{76228852-C137-B095-C67D-C8647CD23628}"/>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3F8CF762-2AF1-15DE-AF8A-735F898B225A}"/>
              </a:ext>
            </a:extLst>
          </p:cNvPr>
          <p:cNvSpPr>
            <a:spLocks noGrp="1"/>
          </p:cNvSpPr>
          <p:nvPr>
            <p:ph type="sldNum" sz="quarter" idx="12"/>
          </p:nvPr>
        </p:nvSpPr>
        <p:spPr/>
        <p:txBody>
          <a:bodyPr/>
          <a:lstStyle>
            <a:lvl1pPr>
              <a:defRPr/>
            </a:lvl1pPr>
          </a:lstStyle>
          <a:p>
            <a:fld id="{C286BBA9-D7CA-406B-90A8-8FFAC2034CD9}" type="slidenum">
              <a:rPr lang="sk-SK" altLang="sk-SK"/>
              <a:pPr/>
              <a:t>‹#›</a:t>
            </a:fld>
            <a:endParaRPr lang="sk-SK" altLang="sk-SK"/>
          </a:p>
        </p:txBody>
      </p:sp>
    </p:spTree>
    <p:extLst>
      <p:ext uri="{BB962C8B-B14F-4D97-AF65-F5344CB8AC3E}">
        <p14:creationId xmlns:p14="http://schemas.microsoft.com/office/powerpoint/2010/main" val="66066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605F3C4D-CEFF-3B42-6C83-7EA202121D86}"/>
              </a:ext>
            </a:extLst>
          </p:cNvPr>
          <p:cNvSpPr>
            <a:spLocks noGrp="1"/>
          </p:cNvSpPr>
          <p:nvPr>
            <p:ph type="dt" sz="half" idx="10"/>
          </p:nvPr>
        </p:nvSpPr>
        <p:spPr/>
        <p:txBody>
          <a:bodyPr/>
          <a:lstStyle>
            <a:lvl1pPr>
              <a:defRPr/>
            </a:lvl1pPr>
          </a:lstStyle>
          <a:p>
            <a:pPr>
              <a:defRPr/>
            </a:pPr>
            <a:fld id="{38FF964D-C0B8-4035-8CBD-C9C2B12935AB}" type="datetimeFigureOut">
              <a:rPr lang="sk-SK"/>
              <a:pPr>
                <a:defRPr/>
              </a:pPr>
              <a:t>20. 10. 2025</a:t>
            </a:fld>
            <a:endParaRPr lang="sk-SK"/>
          </a:p>
        </p:txBody>
      </p:sp>
      <p:sp>
        <p:nvSpPr>
          <p:cNvPr id="5" name="Zástupný symbol pro zápatí 4">
            <a:extLst>
              <a:ext uri="{FF2B5EF4-FFF2-40B4-BE49-F238E27FC236}">
                <a16:creationId xmlns:a16="http://schemas.microsoft.com/office/drawing/2014/main" id="{F2953229-FF77-4D8C-0793-8A15E57FC480}"/>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4EB5E5DC-2346-169B-3E1F-95953D6772A3}"/>
              </a:ext>
            </a:extLst>
          </p:cNvPr>
          <p:cNvSpPr>
            <a:spLocks noGrp="1"/>
          </p:cNvSpPr>
          <p:nvPr>
            <p:ph type="sldNum" sz="quarter" idx="12"/>
          </p:nvPr>
        </p:nvSpPr>
        <p:spPr/>
        <p:txBody>
          <a:bodyPr/>
          <a:lstStyle>
            <a:lvl1pPr>
              <a:defRPr/>
            </a:lvl1pPr>
          </a:lstStyle>
          <a:p>
            <a:fld id="{64058857-DFE9-4BFD-9BC4-D2377094D1AB}" type="slidenum">
              <a:rPr lang="sk-SK" altLang="sk-SK"/>
              <a:pPr/>
              <a:t>‹#›</a:t>
            </a:fld>
            <a:endParaRPr lang="sk-SK" altLang="sk-SK"/>
          </a:p>
        </p:txBody>
      </p:sp>
    </p:spTree>
    <p:extLst>
      <p:ext uri="{BB962C8B-B14F-4D97-AF65-F5344CB8AC3E}">
        <p14:creationId xmlns:p14="http://schemas.microsoft.com/office/powerpoint/2010/main" val="143487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sk-SK"/>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a:extLst>
              <a:ext uri="{FF2B5EF4-FFF2-40B4-BE49-F238E27FC236}">
                <a16:creationId xmlns:a16="http://schemas.microsoft.com/office/drawing/2014/main" id="{1D62B2AB-85AC-75B5-89E4-06548E60C025}"/>
              </a:ext>
            </a:extLst>
          </p:cNvPr>
          <p:cNvSpPr>
            <a:spLocks noGrp="1"/>
          </p:cNvSpPr>
          <p:nvPr>
            <p:ph type="dt" sz="half" idx="10"/>
          </p:nvPr>
        </p:nvSpPr>
        <p:spPr/>
        <p:txBody>
          <a:bodyPr/>
          <a:lstStyle>
            <a:lvl1pPr>
              <a:defRPr/>
            </a:lvl1pPr>
          </a:lstStyle>
          <a:p>
            <a:pPr>
              <a:defRPr/>
            </a:pPr>
            <a:fld id="{0C2C394F-84C1-46E8-B340-523B6C5A97B1}" type="datetimeFigureOut">
              <a:rPr lang="sk-SK"/>
              <a:pPr>
                <a:defRPr/>
              </a:pPr>
              <a:t>20. 10. 2025</a:t>
            </a:fld>
            <a:endParaRPr lang="sk-SK"/>
          </a:p>
        </p:txBody>
      </p:sp>
      <p:sp>
        <p:nvSpPr>
          <p:cNvPr id="5" name="Zástupný symbol pro zápatí 4">
            <a:extLst>
              <a:ext uri="{FF2B5EF4-FFF2-40B4-BE49-F238E27FC236}">
                <a16:creationId xmlns:a16="http://schemas.microsoft.com/office/drawing/2014/main" id="{ED7CEF8E-FF24-CF71-D9EE-1BF420842192}"/>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87C87CA5-E554-80CD-C49C-2E0E25F03CE1}"/>
              </a:ext>
            </a:extLst>
          </p:cNvPr>
          <p:cNvSpPr>
            <a:spLocks noGrp="1"/>
          </p:cNvSpPr>
          <p:nvPr>
            <p:ph type="sldNum" sz="quarter" idx="12"/>
          </p:nvPr>
        </p:nvSpPr>
        <p:spPr/>
        <p:txBody>
          <a:bodyPr/>
          <a:lstStyle>
            <a:lvl1pPr>
              <a:defRPr/>
            </a:lvl1pPr>
          </a:lstStyle>
          <a:p>
            <a:fld id="{AE4015F8-D1F0-4342-8B59-7D5C68C6D8FC}" type="slidenum">
              <a:rPr lang="sk-SK" altLang="sk-SK"/>
              <a:pPr/>
              <a:t>‹#›</a:t>
            </a:fld>
            <a:endParaRPr lang="sk-SK" altLang="sk-SK"/>
          </a:p>
        </p:txBody>
      </p:sp>
    </p:spTree>
    <p:extLst>
      <p:ext uri="{BB962C8B-B14F-4D97-AF65-F5344CB8AC3E}">
        <p14:creationId xmlns:p14="http://schemas.microsoft.com/office/powerpoint/2010/main" val="87966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symbol pro datum 3">
            <a:extLst>
              <a:ext uri="{FF2B5EF4-FFF2-40B4-BE49-F238E27FC236}">
                <a16:creationId xmlns:a16="http://schemas.microsoft.com/office/drawing/2014/main" id="{C41FABA6-8F7E-BD8D-CAA9-6C54274BFA5A}"/>
              </a:ext>
            </a:extLst>
          </p:cNvPr>
          <p:cNvSpPr>
            <a:spLocks noGrp="1"/>
          </p:cNvSpPr>
          <p:nvPr>
            <p:ph type="dt" sz="half" idx="10"/>
          </p:nvPr>
        </p:nvSpPr>
        <p:spPr/>
        <p:txBody>
          <a:bodyPr/>
          <a:lstStyle>
            <a:lvl1pPr>
              <a:defRPr/>
            </a:lvl1pPr>
          </a:lstStyle>
          <a:p>
            <a:pPr>
              <a:defRPr/>
            </a:pPr>
            <a:fld id="{33FA6D56-A460-41B9-AFF5-1A153F77DA18}" type="datetimeFigureOut">
              <a:rPr lang="sk-SK"/>
              <a:pPr>
                <a:defRPr/>
              </a:pPr>
              <a:t>20. 10. 2025</a:t>
            </a:fld>
            <a:endParaRPr lang="sk-SK"/>
          </a:p>
        </p:txBody>
      </p:sp>
      <p:sp>
        <p:nvSpPr>
          <p:cNvPr id="6" name="Zástupný symbol pro zápatí 4">
            <a:extLst>
              <a:ext uri="{FF2B5EF4-FFF2-40B4-BE49-F238E27FC236}">
                <a16:creationId xmlns:a16="http://schemas.microsoft.com/office/drawing/2014/main" id="{F43B3272-66F8-ACEF-0EFE-DAC999A33484}"/>
              </a:ext>
            </a:extLst>
          </p:cNvPr>
          <p:cNvSpPr>
            <a:spLocks noGrp="1"/>
          </p:cNvSpPr>
          <p:nvPr>
            <p:ph type="ftr" sz="quarter" idx="11"/>
          </p:nvPr>
        </p:nvSpPr>
        <p:spPr/>
        <p:txBody>
          <a:bodyPr/>
          <a:lstStyle>
            <a:lvl1pPr>
              <a:defRPr/>
            </a:lvl1pPr>
          </a:lstStyle>
          <a:p>
            <a:pPr>
              <a:defRPr/>
            </a:pPr>
            <a:endParaRPr lang="sk-SK"/>
          </a:p>
        </p:txBody>
      </p:sp>
      <p:sp>
        <p:nvSpPr>
          <p:cNvPr id="7" name="Zástupný symbol pro číslo snímku 5">
            <a:extLst>
              <a:ext uri="{FF2B5EF4-FFF2-40B4-BE49-F238E27FC236}">
                <a16:creationId xmlns:a16="http://schemas.microsoft.com/office/drawing/2014/main" id="{4CABBB1C-F583-61C2-1CE8-79A356CBF951}"/>
              </a:ext>
            </a:extLst>
          </p:cNvPr>
          <p:cNvSpPr>
            <a:spLocks noGrp="1"/>
          </p:cNvSpPr>
          <p:nvPr>
            <p:ph type="sldNum" sz="quarter" idx="12"/>
          </p:nvPr>
        </p:nvSpPr>
        <p:spPr/>
        <p:txBody>
          <a:bodyPr/>
          <a:lstStyle>
            <a:lvl1pPr>
              <a:defRPr/>
            </a:lvl1pPr>
          </a:lstStyle>
          <a:p>
            <a:fld id="{528EBFD4-9B79-4471-BDE3-B24FF3EBE190}" type="slidenum">
              <a:rPr lang="sk-SK" altLang="sk-SK"/>
              <a:pPr/>
              <a:t>‹#›</a:t>
            </a:fld>
            <a:endParaRPr lang="sk-SK" altLang="sk-SK"/>
          </a:p>
        </p:txBody>
      </p:sp>
    </p:spTree>
    <p:extLst>
      <p:ext uri="{BB962C8B-B14F-4D97-AF65-F5344CB8AC3E}">
        <p14:creationId xmlns:p14="http://schemas.microsoft.com/office/powerpoint/2010/main" val="159060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endParaRPr lang="sk-SK"/>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7" name="Zástupný symbol pro datum 3">
            <a:extLst>
              <a:ext uri="{FF2B5EF4-FFF2-40B4-BE49-F238E27FC236}">
                <a16:creationId xmlns:a16="http://schemas.microsoft.com/office/drawing/2014/main" id="{65B7ACB9-03D0-6962-DDF9-D17BA9407B00}"/>
              </a:ext>
            </a:extLst>
          </p:cNvPr>
          <p:cNvSpPr>
            <a:spLocks noGrp="1"/>
          </p:cNvSpPr>
          <p:nvPr>
            <p:ph type="dt" sz="half" idx="10"/>
          </p:nvPr>
        </p:nvSpPr>
        <p:spPr/>
        <p:txBody>
          <a:bodyPr/>
          <a:lstStyle>
            <a:lvl1pPr>
              <a:defRPr/>
            </a:lvl1pPr>
          </a:lstStyle>
          <a:p>
            <a:pPr>
              <a:defRPr/>
            </a:pPr>
            <a:fld id="{127B377E-1D38-44E4-B064-2106F5E03DA2}" type="datetimeFigureOut">
              <a:rPr lang="sk-SK"/>
              <a:pPr>
                <a:defRPr/>
              </a:pPr>
              <a:t>20. 10. 2025</a:t>
            </a:fld>
            <a:endParaRPr lang="sk-SK"/>
          </a:p>
        </p:txBody>
      </p:sp>
      <p:sp>
        <p:nvSpPr>
          <p:cNvPr id="8" name="Zástupný symbol pro zápatí 4">
            <a:extLst>
              <a:ext uri="{FF2B5EF4-FFF2-40B4-BE49-F238E27FC236}">
                <a16:creationId xmlns:a16="http://schemas.microsoft.com/office/drawing/2014/main" id="{514D5F0F-1CD4-12EF-44F2-7B77843769B2}"/>
              </a:ext>
            </a:extLst>
          </p:cNvPr>
          <p:cNvSpPr>
            <a:spLocks noGrp="1"/>
          </p:cNvSpPr>
          <p:nvPr>
            <p:ph type="ftr" sz="quarter" idx="11"/>
          </p:nvPr>
        </p:nvSpPr>
        <p:spPr/>
        <p:txBody>
          <a:bodyPr/>
          <a:lstStyle>
            <a:lvl1pPr>
              <a:defRPr/>
            </a:lvl1pPr>
          </a:lstStyle>
          <a:p>
            <a:pPr>
              <a:defRPr/>
            </a:pPr>
            <a:endParaRPr lang="sk-SK"/>
          </a:p>
        </p:txBody>
      </p:sp>
      <p:sp>
        <p:nvSpPr>
          <p:cNvPr id="9" name="Zástupný symbol pro číslo snímku 5">
            <a:extLst>
              <a:ext uri="{FF2B5EF4-FFF2-40B4-BE49-F238E27FC236}">
                <a16:creationId xmlns:a16="http://schemas.microsoft.com/office/drawing/2014/main" id="{46A7DDEC-9273-6631-3E0D-E97DD4F7A3A4}"/>
              </a:ext>
            </a:extLst>
          </p:cNvPr>
          <p:cNvSpPr>
            <a:spLocks noGrp="1"/>
          </p:cNvSpPr>
          <p:nvPr>
            <p:ph type="sldNum" sz="quarter" idx="12"/>
          </p:nvPr>
        </p:nvSpPr>
        <p:spPr/>
        <p:txBody>
          <a:bodyPr/>
          <a:lstStyle>
            <a:lvl1pPr>
              <a:defRPr/>
            </a:lvl1pPr>
          </a:lstStyle>
          <a:p>
            <a:fld id="{FA6B50DB-7CA2-475E-848B-4CF8A87CB875}" type="slidenum">
              <a:rPr lang="sk-SK" altLang="sk-SK"/>
              <a:pPr/>
              <a:t>‹#›</a:t>
            </a:fld>
            <a:endParaRPr lang="sk-SK" altLang="sk-SK"/>
          </a:p>
        </p:txBody>
      </p:sp>
    </p:spTree>
    <p:extLst>
      <p:ext uri="{BB962C8B-B14F-4D97-AF65-F5344CB8AC3E}">
        <p14:creationId xmlns:p14="http://schemas.microsoft.com/office/powerpoint/2010/main" val="101627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datum 3">
            <a:extLst>
              <a:ext uri="{FF2B5EF4-FFF2-40B4-BE49-F238E27FC236}">
                <a16:creationId xmlns:a16="http://schemas.microsoft.com/office/drawing/2014/main" id="{D7FAB3FD-E720-BDA7-EA1E-DB506850EBD6}"/>
              </a:ext>
            </a:extLst>
          </p:cNvPr>
          <p:cNvSpPr>
            <a:spLocks noGrp="1"/>
          </p:cNvSpPr>
          <p:nvPr>
            <p:ph type="dt" sz="half" idx="10"/>
          </p:nvPr>
        </p:nvSpPr>
        <p:spPr/>
        <p:txBody>
          <a:bodyPr/>
          <a:lstStyle>
            <a:lvl1pPr>
              <a:defRPr/>
            </a:lvl1pPr>
          </a:lstStyle>
          <a:p>
            <a:pPr>
              <a:defRPr/>
            </a:pPr>
            <a:fld id="{B9EA1B26-246A-4405-9BE0-21768B1B1018}" type="datetimeFigureOut">
              <a:rPr lang="sk-SK"/>
              <a:pPr>
                <a:defRPr/>
              </a:pPr>
              <a:t>20. 10. 2025</a:t>
            </a:fld>
            <a:endParaRPr lang="sk-SK"/>
          </a:p>
        </p:txBody>
      </p:sp>
      <p:sp>
        <p:nvSpPr>
          <p:cNvPr id="4" name="Zástupný symbol pro zápatí 4">
            <a:extLst>
              <a:ext uri="{FF2B5EF4-FFF2-40B4-BE49-F238E27FC236}">
                <a16:creationId xmlns:a16="http://schemas.microsoft.com/office/drawing/2014/main" id="{0BC1DDAB-8550-BF0C-33AE-15AB5F133C52}"/>
              </a:ext>
            </a:extLst>
          </p:cNvPr>
          <p:cNvSpPr>
            <a:spLocks noGrp="1"/>
          </p:cNvSpPr>
          <p:nvPr>
            <p:ph type="ftr" sz="quarter" idx="11"/>
          </p:nvPr>
        </p:nvSpPr>
        <p:spPr/>
        <p:txBody>
          <a:bodyPr/>
          <a:lstStyle>
            <a:lvl1pPr>
              <a:defRPr/>
            </a:lvl1pPr>
          </a:lstStyle>
          <a:p>
            <a:pPr>
              <a:defRPr/>
            </a:pPr>
            <a:endParaRPr lang="sk-SK"/>
          </a:p>
        </p:txBody>
      </p:sp>
      <p:sp>
        <p:nvSpPr>
          <p:cNvPr id="5" name="Zástupný symbol pro číslo snímku 5">
            <a:extLst>
              <a:ext uri="{FF2B5EF4-FFF2-40B4-BE49-F238E27FC236}">
                <a16:creationId xmlns:a16="http://schemas.microsoft.com/office/drawing/2014/main" id="{F88DBF00-6408-275F-8CB2-22A20EABC76D}"/>
              </a:ext>
            </a:extLst>
          </p:cNvPr>
          <p:cNvSpPr>
            <a:spLocks noGrp="1"/>
          </p:cNvSpPr>
          <p:nvPr>
            <p:ph type="sldNum" sz="quarter" idx="12"/>
          </p:nvPr>
        </p:nvSpPr>
        <p:spPr/>
        <p:txBody>
          <a:bodyPr/>
          <a:lstStyle>
            <a:lvl1pPr>
              <a:defRPr/>
            </a:lvl1pPr>
          </a:lstStyle>
          <a:p>
            <a:fld id="{AAD098F8-CF9B-4BAA-81C9-5619B3CD4336}" type="slidenum">
              <a:rPr lang="sk-SK" altLang="sk-SK"/>
              <a:pPr/>
              <a:t>‹#›</a:t>
            </a:fld>
            <a:endParaRPr lang="sk-SK" altLang="sk-SK"/>
          </a:p>
        </p:txBody>
      </p:sp>
    </p:spTree>
    <p:extLst>
      <p:ext uri="{BB962C8B-B14F-4D97-AF65-F5344CB8AC3E}">
        <p14:creationId xmlns:p14="http://schemas.microsoft.com/office/powerpoint/2010/main" val="225592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817AD391-33DF-AD26-EF3C-B9D41BFA74F3}"/>
              </a:ext>
            </a:extLst>
          </p:cNvPr>
          <p:cNvSpPr>
            <a:spLocks noGrp="1"/>
          </p:cNvSpPr>
          <p:nvPr>
            <p:ph type="dt" sz="half" idx="10"/>
          </p:nvPr>
        </p:nvSpPr>
        <p:spPr/>
        <p:txBody>
          <a:bodyPr/>
          <a:lstStyle>
            <a:lvl1pPr>
              <a:defRPr/>
            </a:lvl1pPr>
          </a:lstStyle>
          <a:p>
            <a:pPr>
              <a:defRPr/>
            </a:pPr>
            <a:fld id="{CD7337ED-A982-4932-86B9-11E5D8E770F3}" type="datetimeFigureOut">
              <a:rPr lang="sk-SK"/>
              <a:pPr>
                <a:defRPr/>
              </a:pPr>
              <a:t>20. 10. 2025</a:t>
            </a:fld>
            <a:endParaRPr lang="sk-SK"/>
          </a:p>
        </p:txBody>
      </p:sp>
      <p:sp>
        <p:nvSpPr>
          <p:cNvPr id="3" name="Zástupný symbol pro zápatí 4">
            <a:extLst>
              <a:ext uri="{FF2B5EF4-FFF2-40B4-BE49-F238E27FC236}">
                <a16:creationId xmlns:a16="http://schemas.microsoft.com/office/drawing/2014/main" id="{262C3215-4F16-F111-1413-ACC5B2260F04}"/>
              </a:ext>
            </a:extLst>
          </p:cNvPr>
          <p:cNvSpPr>
            <a:spLocks noGrp="1"/>
          </p:cNvSpPr>
          <p:nvPr>
            <p:ph type="ftr" sz="quarter" idx="11"/>
          </p:nvPr>
        </p:nvSpPr>
        <p:spPr/>
        <p:txBody>
          <a:bodyPr/>
          <a:lstStyle>
            <a:lvl1pPr>
              <a:defRPr/>
            </a:lvl1pPr>
          </a:lstStyle>
          <a:p>
            <a:pPr>
              <a:defRPr/>
            </a:pPr>
            <a:endParaRPr lang="sk-SK"/>
          </a:p>
        </p:txBody>
      </p:sp>
      <p:sp>
        <p:nvSpPr>
          <p:cNvPr id="4" name="Zástupný symbol pro číslo snímku 5">
            <a:extLst>
              <a:ext uri="{FF2B5EF4-FFF2-40B4-BE49-F238E27FC236}">
                <a16:creationId xmlns:a16="http://schemas.microsoft.com/office/drawing/2014/main" id="{D1187692-BDFD-9C6E-4405-4560CAE288E1}"/>
              </a:ext>
            </a:extLst>
          </p:cNvPr>
          <p:cNvSpPr>
            <a:spLocks noGrp="1"/>
          </p:cNvSpPr>
          <p:nvPr>
            <p:ph type="sldNum" sz="quarter" idx="12"/>
          </p:nvPr>
        </p:nvSpPr>
        <p:spPr/>
        <p:txBody>
          <a:bodyPr/>
          <a:lstStyle>
            <a:lvl1pPr>
              <a:defRPr/>
            </a:lvl1pPr>
          </a:lstStyle>
          <a:p>
            <a:fld id="{AF5C833B-4CCE-401E-8341-214E4A210BD7}" type="slidenum">
              <a:rPr lang="sk-SK" altLang="sk-SK"/>
              <a:pPr/>
              <a:t>‹#›</a:t>
            </a:fld>
            <a:endParaRPr lang="sk-SK" altLang="sk-SK"/>
          </a:p>
        </p:txBody>
      </p:sp>
    </p:spTree>
    <p:extLst>
      <p:ext uri="{BB962C8B-B14F-4D97-AF65-F5344CB8AC3E}">
        <p14:creationId xmlns:p14="http://schemas.microsoft.com/office/powerpoint/2010/main" val="122802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sk-SK"/>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E8F1B157-0E29-F2E8-E37B-F7C4EB222A28}"/>
              </a:ext>
            </a:extLst>
          </p:cNvPr>
          <p:cNvSpPr>
            <a:spLocks noGrp="1"/>
          </p:cNvSpPr>
          <p:nvPr>
            <p:ph type="dt" sz="half" idx="10"/>
          </p:nvPr>
        </p:nvSpPr>
        <p:spPr/>
        <p:txBody>
          <a:bodyPr/>
          <a:lstStyle>
            <a:lvl1pPr>
              <a:defRPr/>
            </a:lvl1pPr>
          </a:lstStyle>
          <a:p>
            <a:pPr>
              <a:defRPr/>
            </a:pPr>
            <a:fld id="{95E5FB9C-D36D-4B6F-A673-69D0D932B101}" type="datetimeFigureOut">
              <a:rPr lang="sk-SK"/>
              <a:pPr>
                <a:defRPr/>
              </a:pPr>
              <a:t>20. 10. 2025</a:t>
            </a:fld>
            <a:endParaRPr lang="sk-SK"/>
          </a:p>
        </p:txBody>
      </p:sp>
      <p:sp>
        <p:nvSpPr>
          <p:cNvPr id="6" name="Zástupný symbol pro zápatí 4">
            <a:extLst>
              <a:ext uri="{FF2B5EF4-FFF2-40B4-BE49-F238E27FC236}">
                <a16:creationId xmlns:a16="http://schemas.microsoft.com/office/drawing/2014/main" id="{CA088F24-B785-DB8F-9D24-A881D59335A2}"/>
              </a:ext>
            </a:extLst>
          </p:cNvPr>
          <p:cNvSpPr>
            <a:spLocks noGrp="1"/>
          </p:cNvSpPr>
          <p:nvPr>
            <p:ph type="ftr" sz="quarter" idx="11"/>
          </p:nvPr>
        </p:nvSpPr>
        <p:spPr/>
        <p:txBody>
          <a:bodyPr/>
          <a:lstStyle>
            <a:lvl1pPr>
              <a:defRPr/>
            </a:lvl1pPr>
          </a:lstStyle>
          <a:p>
            <a:pPr>
              <a:defRPr/>
            </a:pPr>
            <a:endParaRPr lang="sk-SK"/>
          </a:p>
        </p:txBody>
      </p:sp>
      <p:sp>
        <p:nvSpPr>
          <p:cNvPr id="7" name="Zástupný symbol pro číslo snímku 5">
            <a:extLst>
              <a:ext uri="{FF2B5EF4-FFF2-40B4-BE49-F238E27FC236}">
                <a16:creationId xmlns:a16="http://schemas.microsoft.com/office/drawing/2014/main" id="{896CF72E-8B77-F3D0-B41E-B63FAE08C1C7}"/>
              </a:ext>
            </a:extLst>
          </p:cNvPr>
          <p:cNvSpPr>
            <a:spLocks noGrp="1"/>
          </p:cNvSpPr>
          <p:nvPr>
            <p:ph type="sldNum" sz="quarter" idx="12"/>
          </p:nvPr>
        </p:nvSpPr>
        <p:spPr/>
        <p:txBody>
          <a:bodyPr/>
          <a:lstStyle>
            <a:lvl1pPr>
              <a:defRPr/>
            </a:lvl1pPr>
          </a:lstStyle>
          <a:p>
            <a:fld id="{B5FC73F2-8BCD-4433-8D22-719C2728AA40}" type="slidenum">
              <a:rPr lang="sk-SK" altLang="sk-SK"/>
              <a:pPr/>
              <a:t>‹#›</a:t>
            </a:fld>
            <a:endParaRPr lang="sk-SK" altLang="sk-SK"/>
          </a:p>
        </p:txBody>
      </p:sp>
    </p:spTree>
    <p:extLst>
      <p:ext uri="{BB962C8B-B14F-4D97-AF65-F5344CB8AC3E}">
        <p14:creationId xmlns:p14="http://schemas.microsoft.com/office/powerpoint/2010/main" val="42809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sk-SK"/>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D532D3A4-74A5-3B40-8CD2-68CDC0511846}"/>
              </a:ext>
            </a:extLst>
          </p:cNvPr>
          <p:cNvSpPr>
            <a:spLocks noGrp="1"/>
          </p:cNvSpPr>
          <p:nvPr>
            <p:ph type="dt" sz="half" idx="10"/>
          </p:nvPr>
        </p:nvSpPr>
        <p:spPr/>
        <p:txBody>
          <a:bodyPr/>
          <a:lstStyle>
            <a:lvl1pPr>
              <a:defRPr/>
            </a:lvl1pPr>
          </a:lstStyle>
          <a:p>
            <a:pPr>
              <a:defRPr/>
            </a:pPr>
            <a:fld id="{03104E16-C1AE-4314-BF9D-6291FC465701}" type="datetimeFigureOut">
              <a:rPr lang="sk-SK"/>
              <a:pPr>
                <a:defRPr/>
              </a:pPr>
              <a:t>20. 10. 2025</a:t>
            </a:fld>
            <a:endParaRPr lang="sk-SK"/>
          </a:p>
        </p:txBody>
      </p:sp>
      <p:sp>
        <p:nvSpPr>
          <p:cNvPr id="6" name="Zástupný symbol pro zápatí 4">
            <a:extLst>
              <a:ext uri="{FF2B5EF4-FFF2-40B4-BE49-F238E27FC236}">
                <a16:creationId xmlns:a16="http://schemas.microsoft.com/office/drawing/2014/main" id="{C64CB82A-96A8-1B6A-8EC3-C0C8ACA201C6}"/>
              </a:ext>
            </a:extLst>
          </p:cNvPr>
          <p:cNvSpPr>
            <a:spLocks noGrp="1"/>
          </p:cNvSpPr>
          <p:nvPr>
            <p:ph type="ftr" sz="quarter" idx="11"/>
          </p:nvPr>
        </p:nvSpPr>
        <p:spPr/>
        <p:txBody>
          <a:bodyPr/>
          <a:lstStyle>
            <a:lvl1pPr>
              <a:defRPr/>
            </a:lvl1pPr>
          </a:lstStyle>
          <a:p>
            <a:pPr>
              <a:defRPr/>
            </a:pPr>
            <a:endParaRPr lang="sk-SK"/>
          </a:p>
        </p:txBody>
      </p:sp>
      <p:sp>
        <p:nvSpPr>
          <p:cNvPr id="7" name="Zástupný symbol pro číslo snímku 5">
            <a:extLst>
              <a:ext uri="{FF2B5EF4-FFF2-40B4-BE49-F238E27FC236}">
                <a16:creationId xmlns:a16="http://schemas.microsoft.com/office/drawing/2014/main" id="{C9D21468-8261-064C-829A-31A6F0730941}"/>
              </a:ext>
            </a:extLst>
          </p:cNvPr>
          <p:cNvSpPr>
            <a:spLocks noGrp="1"/>
          </p:cNvSpPr>
          <p:nvPr>
            <p:ph type="sldNum" sz="quarter" idx="12"/>
          </p:nvPr>
        </p:nvSpPr>
        <p:spPr/>
        <p:txBody>
          <a:bodyPr/>
          <a:lstStyle>
            <a:lvl1pPr>
              <a:defRPr/>
            </a:lvl1pPr>
          </a:lstStyle>
          <a:p>
            <a:fld id="{50AAD1C2-D453-4F02-A8FE-2B012BDF9B34}" type="slidenum">
              <a:rPr lang="sk-SK" altLang="sk-SK"/>
              <a:pPr/>
              <a:t>‹#›</a:t>
            </a:fld>
            <a:endParaRPr lang="sk-SK" altLang="sk-SK"/>
          </a:p>
        </p:txBody>
      </p:sp>
    </p:spTree>
    <p:extLst>
      <p:ext uri="{BB962C8B-B14F-4D97-AF65-F5344CB8AC3E}">
        <p14:creationId xmlns:p14="http://schemas.microsoft.com/office/powerpoint/2010/main" val="34839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58ED5"/>
            </a:gs>
            <a:gs pos="60001">
              <a:srgbClr val="558ED5"/>
            </a:gs>
            <a:gs pos="100000">
              <a:srgbClr val="604A7B"/>
            </a:gs>
          </a:gsLst>
          <a:lin ang="5400000" scaled="1"/>
        </a:gradFill>
        <a:effectLst/>
      </p:bgPr>
    </p:bg>
    <p:spTree>
      <p:nvGrpSpPr>
        <p:cNvPr id="1" name=""/>
        <p:cNvGrpSpPr/>
        <p:nvPr/>
      </p:nvGrpSpPr>
      <p:grpSpPr>
        <a:xfrm>
          <a:off x="0" y="0"/>
          <a:ext cx="0" cy="0"/>
          <a:chOff x="0" y="0"/>
          <a:chExt cx="0" cy="0"/>
        </a:xfrm>
      </p:grpSpPr>
      <p:sp>
        <p:nvSpPr>
          <p:cNvPr id="1026" name="Zástupný symbol pro nadpis 1">
            <a:extLst>
              <a:ext uri="{FF2B5EF4-FFF2-40B4-BE49-F238E27FC236}">
                <a16:creationId xmlns:a16="http://schemas.microsoft.com/office/drawing/2014/main" id="{8584CAD5-EC53-CC87-F7DD-D9F06821339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sk-SK"/>
              <a:t>Klepnutím lze upravit styl předlohy nadpisů.</a:t>
            </a:r>
            <a:endParaRPr lang="sk-SK" altLang="sk-SK"/>
          </a:p>
        </p:txBody>
      </p:sp>
      <p:sp>
        <p:nvSpPr>
          <p:cNvPr id="1027" name="Zástupný symbol pro text 2">
            <a:extLst>
              <a:ext uri="{FF2B5EF4-FFF2-40B4-BE49-F238E27FC236}">
                <a16:creationId xmlns:a16="http://schemas.microsoft.com/office/drawing/2014/main" id="{186105B2-7F8B-7F7B-12A0-43CC77C3239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sk-SK"/>
              <a:t>Klepnutím lze upravit styly předlohy textu.</a:t>
            </a:r>
          </a:p>
          <a:p>
            <a:pPr lvl="1"/>
            <a:r>
              <a:rPr lang="cs-CZ" altLang="sk-SK"/>
              <a:t>Druhá úroveň</a:t>
            </a:r>
          </a:p>
          <a:p>
            <a:pPr lvl="2"/>
            <a:r>
              <a:rPr lang="cs-CZ" altLang="sk-SK"/>
              <a:t>Třetí úroveň</a:t>
            </a:r>
          </a:p>
          <a:p>
            <a:pPr lvl="3"/>
            <a:r>
              <a:rPr lang="cs-CZ" altLang="sk-SK"/>
              <a:t>Čtvrtá úroveň</a:t>
            </a:r>
          </a:p>
          <a:p>
            <a:pPr lvl="4"/>
            <a:r>
              <a:rPr lang="cs-CZ" altLang="sk-SK"/>
              <a:t>Pátá úroveň</a:t>
            </a:r>
            <a:endParaRPr lang="sk-SK" altLang="sk-SK"/>
          </a:p>
        </p:txBody>
      </p:sp>
      <p:sp>
        <p:nvSpPr>
          <p:cNvPr id="4" name="Zástupný symbol pro datum 3">
            <a:extLst>
              <a:ext uri="{FF2B5EF4-FFF2-40B4-BE49-F238E27FC236}">
                <a16:creationId xmlns:a16="http://schemas.microsoft.com/office/drawing/2014/main" id="{AE052C77-CA8A-4E53-5AAC-8C231A59AD1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E398DD8-EBEA-4075-A677-49090AF9FE15}" type="datetimeFigureOut">
              <a:rPr lang="sk-SK"/>
              <a:pPr>
                <a:defRPr/>
              </a:pPr>
              <a:t>20. 10. 2025</a:t>
            </a:fld>
            <a:endParaRPr lang="sk-SK"/>
          </a:p>
        </p:txBody>
      </p:sp>
      <p:sp>
        <p:nvSpPr>
          <p:cNvPr id="5" name="Zástupný symbol pro zápatí 4">
            <a:extLst>
              <a:ext uri="{FF2B5EF4-FFF2-40B4-BE49-F238E27FC236}">
                <a16:creationId xmlns:a16="http://schemas.microsoft.com/office/drawing/2014/main" id="{1190206C-7A85-EE81-CC15-BF0F5CB05FC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k-SK"/>
          </a:p>
        </p:txBody>
      </p:sp>
      <p:sp>
        <p:nvSpPr>
          <p:cNvPr id="6" name="Zástupný symbol pro číslo snímku 5">
            <a:extLst>
              <a:ext uri="{FF2B5EF4-FFF2-40B4-BE49-F238E27FC236}">
                <a16:creationId xmlns:a16="http://schemas.microsoft.com/office/drawing/2014/main" id="{A3C5BF0B-AC76-58FC-7429-25E89D2FD7A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4043211-66AF-449C-A64D-61F910D645F5}" type="slidenum">
              <a:rPr lang="sk-SK" altLang="sk-SK"/>
              <a:pPr/>
              <a:t>‹#›</a:t>
            </a:fld>
            <a:endParaRPr lang="sk-SK" alt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a:extLst>
              <a:ext uri="{FF2B5EF4-FFF2-40B4-BE49-F238E27FC236}">
                <a16:creationId xmlns:a16="http://schemas.microsoft.com/office/drawing/2014/main" id="{87F5EA8A-6389-E8DD-57CA-755676D07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71500"/>
            <a:ext cx="28289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délník 7">
            <a:extLst>
              <a:ext uri="{FF2B5EF4-FFF2-40B4-BE49-F238E27FC236}">
                <a16:creationId xmlns:a16="http://schemas.microsoft.com/office/drawing/2014/main" id="{D394011B-D529-59FF-6617-6C68BE76EBF6}"/>
              </a:ext>
            </a:extLst>
          </p:cNvPr>
          <p:cNvSpPr/>
          <p:nvPr/>
        </p:nvSpPr>
        <p:spPr>
          <a:xfrm>
            <a:off x="2357438" y="1785938"/>
            <a:ext cx="4800600" cy="92392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a:spAutoFit/>
          </a:bodyPr>
          <a:lstStyle/>
          <a:p>
            <a:pPr>
              <a:defRPr/>
            </a:pPr>
            <a:r>
              <a:rPr lang="sk-SK" sz="5400" b="1" dirty="0">
                <a:solidFill>
                  <a:schemeClr val="tx2"/>
                </a:solidFill>
                <a:cs typeface="Arial" pitchFamily="34" charset="0"/>
              </a:rPr>
              <a:t>veda pre život</a:t>
            </a:r>
            <a:endParaRPr lang="sk-SK" sz="5400" dirty="0">
              <a:solidFill>
                <a:schemeClr val="tx2"/>
              </a:solidFill>
              <a:cs typeface="Arial" pitchFamily="34" charset="0"/>
            </a:endParaRPr>
          </a:p>
        </p:txBody>
      </p:sp>
      <p:sp>
        <p:nvSpPr>
          <p:cNvPr id="10" name="Title 3">
            <a:extLst>
              <a:ext uri="{FF2B5EF4-FFF2-40B4-BE49-F238E27FC236}">
                <a16:creationId xmlns:a16="http://schemas.microsoft.com/office/drawing/2014/main" id="{1DBE9778-607B-23B3-4654-56F9967996C6}"/>
              </a:ext>
            </a:extLst>
          </p:cNvPr>
          <p:cNvSpPr>
            <a:spLocks noGrp="1"/>
          </p:cNvSpPr>
          <p:nvPr>
            <p:ph type="ctrTitle"/>
          </p:nvPr>
        </p:nvSpPr>
        <p:spPr>
          <a:xfrm>
            <a:off x="857250" y="3429000"/>
            <a:ext cx="7772400" cy="1571625"/>
          </a:xfrm>
        </p:spPr>
        <p:txBody>
          <a:bodyPr rtlCol="0">
            <a:normAutofit/>
          </a:bodyPr>
          <a:lstStyle/>
          <a:p>
            <a:pPr eaLnBrk="1" fontAlgn="auto" hangingPunct="1">
              <a:spcAft>
                <a:spcPts val="0"/>
              </a:spcAft>
              <a:defRPr/>
            </a:pPr>
            <a:r>
              <a:rPr lang="sk-SK" dirty="0">
                <a:solidFill>
                  <a:schemeClr val="tx2">
                    <a:satMod val="200000"/>
                  </a:schemeClr>
                </a:solidFill>
              </a:rPr>
              <a:t>15. SENZORIKA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E8FB98C-3795-0814-672E-2D69587AB9A9}"/>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6" name="Obdélník 5">
            <a:extLst>
              <a:ext uri="{FF2B5EF4-FFF2-40B4-BE49-F238E27FC236}">
                <a16:creationId xmlns:a16="http://schemas.microsoft.com/office/drawing/2014/main" id="{E26B511F-305A-A00D-37A6-C9FAA11807EC}"/>
              </a:ext>
            </a:extLst>
          </p:cNvPr>
          <p:cNvSpPr/>
          <p:nvPr/>
        </p:nvSpPr>
        <p:spPr>
          <a:xfrm>
            <a:off x="1643063" y="642938"/>
            <a:ext cx="6357937" cy="1077912"/>
          </a:xfrm>
          <a:prstGeom prst="rect">
            <a:avLst/>
          </a:prstGeom>
        </p:spPr>
        <p:txBody>
          <a:bodyPr>
            <a:spAutoFit/>
          </a:bodyPr>
          <a:lstStyle/>
          <a:p>
            <a:pPr algn="ctr">
              <a:defRPr/>
            </a:pPr>
            <a:r>
              <a:rPr lang="sk-SK" sz="3200" b="1" dirty="0">
                <a:solidFill>
                  <a:schemeClr val="accent4">
                    <a:lumMod val="75000"/>
                  </a:schemeClr>
                </a:solidFill>
                <a:latin typeface="Arial" charset="0"/>
              </a:rPr>
              <a:t>Teplomer</a:t>
            </a:r>
          </a:p>
          <a:p>
            <a:pPr algn="ctr">
              <a:defRPr/>
            </a:pPr>
            <a:endParaRPr lang="sk-SK" sz="3200" b="1" dirty="0">
              <a:solidFill>
                <a:srgbClr val="8064A2">
                  <a:lumMod val="75000"/>
                </a:srgbClr>
              </a:solidFill>
              <a:cs typeface="Arial" pitchFamily="34" charset="0"/>
            </a:endParaRPr>
          </a:p>
        </p:txBody>
      </p:sp>
      <p:sp>
        <p:nvSpPr>
          <p:cNvPr id="11268" name="Obdélník 7">
            <a:extLst>
              <a:ext uri="{FF2B5EF4-FFF2-40B4-BE49-F238E27FC236}">
                <a16:creationId xmlns:a16="http://schemas.microsoft.com/office/drawing/2014/main" id="{DF78496F-4EC8-64E6-01AF-FAFEF4BC42AC}"/>
              </a:ext>
            </a:extLst>
          </p:cNvPr>
          <p:cNvSpPr>
            <a:spLocks noChangeArrowheads="1"/>
          </p:cNvSpPr>
          <p:nvPr/>
        </p:nvSpPr>
        <p:spPr bwMode="auto">
          <a:xfrm>
            <a:off x="2928938" y="2000250"/>
            <a:ext cx="52863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chemeClr val="bg1"/>
                </a:solidFill>
              </a:rPr>
              <a:t>Človeku na meranie tepla slúžia termoreceptory uložené v našej koži. Informujú nás  o zmenách teploty, pričom adekvátnym podnetom je v tomto prípade teplotný rozdiel medzi teplotou tela a prostredia, ako aj dĺžka jeho pôsobenia. Takýmto spôsobom však o danom predmete vieme povedať iba či je horúci, teplý, mierne teplý, chladný alebo studený. </a:t>
            </a:r>
          </a:p>
          <a:p>
            <a:pPr eaLnBrk="1" hangingPunct="1"/>
            <a:r>
              <a:rPr lang="sk-SK" altLang="sk-SK" sz="2000">
                <a:solidFill>
                  <a:schemeClr val="bg1"/>
                </a:solidFill>
              </a:rPr>
              <a:t>Na meranie teploty sa používajú teplomery rôzneho typu. Tradične je princíp teplomeru založený na tepelnej rozťažnosti jednotlivých látok, kedy je objem mernej látky závislý na jej teplote. Tieto teplomery sa preto volajú dilatačné.</a:t>
            </a:r>
          </a:p>
        </p:txBody>
      </p:sp>
      <p:pic>
        <p:nvPicPr>
          <p:cNvPr id="11269" name="Picture 9" descr="F:\Kvant\Veda pre zivot\15\teplomaer.jpg">
            <a:extLst>
              <a:ext uri="{FF2B5EF4-FFF2-40B4-BE49-F238E27FC236}">
                <a16:creationId xmlns:a16="http://schemas.microsoft.com/office/drawing/2014/main" id="{CF9E9030-A111-3BD2-7A4D-E4C53392E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13479">
            <a:off x="-837406" y="3628231"/>
            <a:ext cx="49752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149D5A2-4CD5-C96C-19CF-E4BE9A2D76B8}"/>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6" name="Obdélník 5">
            <a:extLst>
              <a:ext uri="{FF2B5EF4-FFF2-40B4-BE49-F238E27FC236}">
                <a16:creationId xmlns:a16="http://schemas.microsoft.com/office/drawing/2014/main" id="{BE258BAC-DD8E-829F-32A3-27DAA514C4CE}"/>
              </a:ext>
            </a:extLst>
          </p:cNvPr>
          <p:cNvSpPr/>
          <p:nvPr/>
        </p:nvSpPr>
        <p:spPr>
          <a:xfrm>
            <a:off x="1643063" y="642938"/>
            <a:ext cx="6357937" cy="1077912"/>
          </a:xfrm>
          <a:prstGeom prst="rect">
            <a:avLst/>
          </a:prstGeom>
        </p:spPr>
        <p:txBody>
          <a:bodyPr>
            <a:spAutoFit/>
          </a:bodyPr>
          <a:lstStyle/>
          <a:p>
            <a:pPr algn="ctr">
              <a:defRPr/>
            </a:pPr>
            <a:r>
              <a:rPr lang="sk-SK" sz="3200" b="1" dirty="0">
                <a:solidFill>
                  <a:schemeClr val="accent4">
                    <a:lumMod val="75000"/>
                  </a:schemeClr>
                </a:solidFill>
                <a:latin typeface="Arial" charset="0"/>
              </a:rPr>
              <a:t>Tlakomer</a:t>
            </a:r>
          </a:p>
          <a:p>
            <a:pPr algn="ctr">
              <a:defRPr/>
            </a:pPr>
            <a:endParaRPr lang="sk-SK" sz="3200" b="1" dirty="0">
              <a:solidFill>
                <a:srgbClr val="8064A2">
                  <a:lumMod val="75000"/>
                </a:srgbClr>
              </a:solidFill>
              <a:cs typeface="Arial" pitchFamily="34" charset="0"/>
            </a:endParaRPr>
          </a:p>
        </p:txBody>
      </p:sp>
      <p:sp>
        <p:nvSpPr>
          <p:cNvPr id="12292" name="Obdélník 8">
            <a:extLst>
              <a:ext uri="{FF2B5EF4-FFF2-40B4-BE49-F238E27FC236}">
                <a16:creationId xmlns:a16="http://schemas.microsoft.com/office/drawing/2014/main" id="{66D20891-FD58-5E8B-5352-D889F3698F5E}"/>
              </a:ext>
            </a:extLst>
          </p:cNvPr>
          <p:cNvSpPr>
            <a:spLocks noChangeArrowheads="1"/>
          </p:cNvSpPr>
          <p:nvPr/>
        </p:nvSpPr>
        <p:spPr bwMode="auto">
          <a:xfrm>
            <a:off x="1187450" y="1196975"/>
            <a:ext cx="6500813"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a:solidFill>
                  <a:schemeClr val="bg1"/>
                </a:solidFill>
              </a:rPr>
              <a:t>Podobne ako na meranie teploty, na meranie tlaku slúžia receptory uložené v koži. No len ťažko by sa nám však podarilo pomocou týchto receptorov zmerať napr. tlak vzduchu. Preto na to používame prístroj -tlakomer. Tlakomer alebo manometer je ľubovolné meradlo tlaku v plyne alebo v tekutine. Špeciálne druhy tlakomerov môžu mať svoje vlastné názvy. </a:t>
            </a:r>
          </a:p>
        </p:txBody>
      </p:sp>
      <p:pic>
        <p:nvPicPr>
          <p:cNvPr id="12293" name="Picture 4" descr="F:\Kvant\Veda pre zivot\15\manom.jpg">
            <a:extLst>
              <a:ext uri="{FF2B5EF4-FFF2-40B4-BE49-F238E27FC236}">
                <a16:creationId xmlns:a16="http://schemas.microsoft.com/office/drawing/2014/main" id="{44018CF9-F7E8-0F71-BFAD-0ADDFC698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286125"/>
            <a:ext cx="353536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Obdélník 9">
            <a:extLst>
              <a:ext uri="{FF2B5EF4-FFF2-40B4-BE49-F238E27FC236}">
                <a16:creationId xmlns:a16="http://schemas.microsoft.com/office/drawing/2014/main" id="{056DF00F-15FD-D2A9-DF22-0B66194D6B26}"/>
              </a:ext>
            </a:extLst>
          </p:cNvPr>
          <p:cNvSpPr>
            <a:spLocks noChangeArrowheads="1"/>
          </p:cNvSpPr>
          <p:nvPr/>
        </p:nvSpPr>
        <p:spPr bwMode="auto">
          <a:xfrm>
            <a:off x="1000125" y="3429000"/>
            <a:ext cx="350043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Blip>
                <a:blip r:embed="rId3"/>
              </a:buBlip>
            </a:pPr>
            <a:r>
              <a:rPr lang="sk-SK" altLang="sk-SK" sz="2000">
                <a:solidFill>
                  <a:schemeClr val="bg1"/>
                </a:solidFill>
              </a:rPr>
              <a:t>Barometer - meranie  atmosférického (barometrického) tlaku </a:t>
            </a:r>
          </a:p>
          <a:p>
            <a:pPr eaLnBrk="1" hangingPunct="1"/>
            <a:endParaRPr lang="sk-SK" altLang="sk-SK" sz="2000">
              <a:solidFill>
                <a:schemeClr val="bg1"/>
              </a:solidFill>
            </a:endParaRPr>
          </a:p>
          <a:p>
            <a:pPr eaLnBrk="1" hangingPunct="1">
              <a:buFontTx/>
              <a:buBlip>
                <a:blip r:embed="rId3"/>
              </a:buBlip>
            </a:pPr>
            <a:r>
              <a:rPr lang="sk-SK" altLang="sk-SK" sz="2000">
                <a:solidFill>
                  <a:schemeClr val="bg1"/>
                </a:solidFill>
              </a:rPr>
              <a:t>Vákuometer  - meranie veľkého podtlaku</a:t>
            </a:r>
          </a:p>
          <a:p>
            <a:pPr eaLnBrk="1" hangingPunct="1"/>
            <a:endParaRPr lang="sk-SK" altLang="sk-SK" sz="2000">
              <a:solidFill>
                <a:schemeClr val="bg1"/>
              </a:solidFill>
            </a:endParaRPr>
          </a:p>
          <a:p>
            <a:pPr eaLnBrk="1" hangingPunct="1">
              <a:buFontTx/>
              <a:buBlip>
                <a:blip r:embed="rId3"/>
              </a:buBlip>
            </a:pPr>
            <a:r>
              <a:rPr lang="sk-SK" altLang="sk-SK" sz="2000">
                <a:solidFill>
                  <a:schemeClr val="bg1"/>
                </a:solidFill>
              </a:rPr>
              <a:t>Manometer - meranie tlaku v uzavretom priestore (napr. pneumatike, parnom kotli)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279FBC2-917B-6C81-2EC4-1A7F51BE85A8}"/>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6" name="Obdélník 5">
            <a:extLst>
              <a:ext uri="{FF2B5EF4-FFF2-40B4-BE49-F238E27FC236}">
                <a16:creationId xmlns:a16="http://schemas.microsoft.com/office/drawing/2014/main" id="{6F89C3AF-5044-B203-07F3-F1ED65DF0261}"/>
              </a:ext>
            </a:extLst>
          </p:cNvPr>
          <p:cNvSpPr/>
          <p:nvPr/>
        </p:nvSpPr>
        <p:spPr>
          <a:xfrm>
            <a:off x="1643063" y="642938"/>
            <a:ext cx="6357937" cy="584200"/>
          </a:xfrm>
          <a:prstGeom prst="rect">
            <a:avLst/>
          </a:prstGeom>
        </p:spPr>
        <p:txBody>
          <a:bodyPr>
            <a:spAutoFit/>
          </a:bodyPr>
          <a:lstStyle/>
          <a:p>
            <a:pPr algn="ctr">
              <a:defRPr/>
            </a:pPr>
            <a:r>
              <a:rPr lang="sk-SK" sz="3200" b="1" dirty="0">
                <a:solidFill>
                  <a:schemeClr val="accent4">
                    <a:lumMod val="75000"/>
                  </a:schemeClr>
                </a:solidFill>
                <a:latin typeface="Arial" charset="0"/>
              </a:rPr>
              <a:t>Meranie vlhkosti</a:t>
            </a:r>
            <a:endParaRPr lang="sk-SK" sz="3200" b="1" dirty="0">
              <a:solidFill>
                <a:schemeClr val="accent4">
                  <a:lumMod val="75000"/>
                </a:schemeClr>
              </a:solidFill>
              <a:cs typeface="Arial" pitchFamily="34" charset="0"/>
            </a:endParaRPr>
          </a:p>
        </p:txBody>
      </p:sp>
      <p:sp>
        <p:nvSpPr>
          <p:cNvPr id="13316" name="Obdélník 6">
            <a:extLst>
              <a:ext uri="{FF2B5EF4-FFF2-40B4-BE49-F238E27FC236}">
                <a16:creationId xmlns:a16="http://schemas.microsoft.com/office/drawing/2014/main" id="{22EB8A76-4C0A-27C8-DA2E-75C634DEDA3C}"/>
              </a:ext>
            </a:extLst>
          </p:cNvPr>
          <p:cNvSpPr>
            <a:spLocks noChangeArrowheads="1"/>
          </p:cNvSpPr>
          <p:nvPr/>
        </p:nvSpPr>
        <p:spPr bwMode="auto">
          <a:xfrm>
            <a:off x="857250" y="1928813"/>
            <a:ext cx="7500938"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800">
                <a:solidFill>
                  <a:schemeClr val="bg1"/>
                </a:solidFill>
              </a:rPr>
              <a:t>Vlhkosť je dôležitým parametrom v mnohých priemyselných odvetviach. Jej presné množstvo má priamy vplyv na kvalitu prebiehajúcich technologických procesov, preto je jej meranie čoraz častejšou úlohou automatizéra. Príkladom takýchto procesov sú prevádzky potravinárskej a farmaceutickej výroby, sušiarne dreva, papiera či tehliarskych výrobkov, riadenie klimatizačných jednotiek, skladovanie sypkých hmôt, papierenské technológie a mnoho ďalších.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8AF7AD3-49EA-E506-8158-915AD0F5196F}"/>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6" name="Obdélník 5">
            <a:extLst>
              <a:ext uri="{FF2B5EF4-FFF2-40B4-BE49-F238E27FC236}">
                <a16:creationId xmlns:a16="http://schemas.microsoft.com/office/drawing/2014/main" id="{52F72BE8-9C79-AD7E-C73A-CEA38A28E63E}"/>
              </a:ext>
            </a:extLst>
          </p:cNvPr>
          <p:cNvSpPr/>
          <p:nvPr/>
        </p:nvSpPr>
        <p:spPr>
          <a:xfrm>
            <a:off x="1643063" y="642938"/>
            <a:ext cx="6357937" cy="584200"/>
          </a:xfrm>
          <a:prstGeom prst="rect">
            <a:avLst/>
          </a:prstGeom>
        </p:spPr>
        <p:txBody>
          <a:bodyPr>
            <a:spAutoFit/>
          </a:bodyPr>
          <a:lstStyle/>
          <a:p>
            <a:pPr algn="ctr">
              <a:defRPr/>
            </a:pPr>
            <a:r>
              <a:rPr lang="sk-SK" sz="3200" b="1" dirty="0">
                <a:solidFill>
                  <a:schemeClr val="accent4">
                    <a:lumMod val="75000"/>
                  </a:schemeClr>
                </a:solidFill>
                <a:latin typeface="Arial" charset="0"/>
              </a:rPr>
              <a:t>Meranie vlhkosti</a:t>
            </a:r>
            <a:endParaRPr lang="sk-SK" sz="3200" b="1" dirty="0">
              <a:solidFill>
                <a:schemeClr val="accent4">
                  <a:lumMod val="75000"/>
                </a:schemeClr>
              </a:solidFill>
              <a:cs typeface="Arial" pitchFamily="34" charset="0"/>
            </a:endParaRPr>
          </a:p>
        </p:txBody>
      </p:sp>
      <p:sp>
        <p:nvSpPr>
          <p:cNvPr id="14340" name="Obdélník 8">
            <a:extLst>
              <a:ext uri="{FF2B5EF4-FFF2-40B4-BE49-F238E27FC236}">
                <a16:creationId xmlns:a16="http://schemas.microsoft.com/office/drawing/2014/main" id="{FCEE60E2-B78C-1DCA-6195-E6FE67F17840}"/>
              </a:ext>
            </a:extLst>
          </p:cNvPr>
          <p:cNvSpPr>
            <a:spLocks noChangeArrowheads="1"/>
          </p:cNvSpPr>
          <p:nvPr/>
        </p:nvSpPr>
        <p:spPr bwMode="auto">
          <a:xfrm>
            <a:off x="827088" y="1214438"/>
            <a:ext cx="7286625"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800">
                <a:solidFill>
                  <a:srgbClr val="DDD9C3"/>
                </a:solidFill>
              </a:rPr>
              <a:t>Azda najstarším spôsobom merania vlhkosti je </a:t>
            </a:r>
            <a:r>
              <a:rPr lang="sk-SK" altLang="sk-SK" sz="2800">
                <a:solidFill>
                  <a:srgbClr val="F7C977"/>
                </a:solidFill>
              </a:rPr>
              <a:t>HYGROSKOPICKÁ METÓDA - </a:t>
            </a:r>
            <a:r>
              <a:rPr lang="sk-SK" altLang="sk-SK" sz="2800">
                <a:solidFill>
                  <a:srgbClr val="DDD9C3"/>
                </a:solidFill>
              </a:rPr>
              <a:t>– využitím vlastností organických materiálov, ktoré pohlcujú vlhkosť a menia tak svoje fyzikálno-chemické vlastnosti, napr. sa deformujú (vlhký papier). Najstarším používaným absorpčným materiálom je ľudský vlas, ktorý mení svoju dĺžku v závislosti od relatívnej vlhkosti až o 2,5% (0 – 100% RH), pričom zmena nie je lineárna, ale približne logaritmická. Časová odozva je cca 3 – 4 min pre rastúcu vlhkosť a cca 30min pre klesajúcu vlhkosť.</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DD81CBD-1F97-C13C-294E-CC7C96E73C8A}"/>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6" name="Obdélník 5">
            <a:extLst>
              <a:ext uri="{FF2B5EF4-FFF2-40B4-BE49-F238E27FC236}">
                <a16:creationId xmlns:a16="http://schemas.microsoft.com/office/drawing/2014/main" id="{C1107C68-E792-1885-2847-B24FCF9569DF}"/>
              </a:ext>
            </a:extLst>
          </p:cNvPr>
          <p:cNvSpPr/>
          <p:nvPr/>
        </p:nvSpPr>
        <p:spPr>
          <a:xfrm>
            <a:off x="1643063" y="642938"/>
            <a:ext cx="6357937" cy="584200"/>
          </a:xfrm>
          <a:prstGeom prst="rect">
            <a:avLst/>
          </a:prstGeom>
        </p:spPr>
        <p:txBody>
          <a:bodyPr>
            <a:spAutoFit/>
          </a:bodyPr>
          <a:lstStyle/>
          <a:p>
            <a:pPr algn="ctr">
              <a:defRPr/>
            </a:pPr>
            <a:r>
              <a:rPr lang="sk-SK" sz="3200" b="1" dirty="0">
                <a:solidFill>
                  <a:schemeClr val="accent4">
                    <a:lumMod val="75000"/>
                  </a:schemeClr>
                </a:solidFill>
                <a:latin typeface="Arial" charset="0"/>
              </a:rPr>
              <a:t>Neviditeľné pole</a:t>
            </a:r>
            <a:endParaRPr lang="sk-SK" sz="3200" b="1" dirty="0">
              <a:solidFill>
                <a:schemeClr val="accent4">
                  <a:lumMod val="75000"/>
                </a:schemeClr>
              </a:solidFill>
              <a:cs typeface="Arial" pitchFamily="34" charset="0"/>
            </a:endParaRPr>
          </a:p>
        </p:txBody>
      </p:sp>
      <p:sp>
        <p:nvSpPr>
          <p:cNvPr id="15364" name="Obdélník 6">
            <a:extLst>
              <a:ext uri="{FF2B5EF4-FFF2-40B4-BE49-F238E27FC236}">
                <a16:creationId xmlns:a16="http://schemas.microsoft.com/office/drawing/2014/main" id="{7CD2687F-E713-68E0-BA50-BFCFE29EC4C2}"/>
              </a:ext>
            </a:extLst>
          </p:cNvPr>
          <p:cNvSpPr>
            <a:spLocks noChangeArrowheads="1"/>
          </p:cNvSpPr>
          <p:nvPr/>
        </p:nvSpPr>
        <p:spPr bwMode="auto">
          <a:xfrm rot="-231630">
            <a:off x="827088" y="1916113"/>
            <a:ext cx="2500312"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chemeClr val="bg1"/>
                </a:solidFill>
              </a:rPr>
              <a:t>V našom okolí sa nachádza mnoho veličín, ktoré našimi receptormi nielenže nevieme merať ale dokonca ani len zachitit. Jedným takýmto neviditeľným poľom je magnetické pole. Meraním a interpretáciou magnetického poľa sa zaoberá magnetometria. </a:t>
            </a:r>
          </a:p>
        </p:txBody>
      </p:sp>
      <p:pic>
        <p:nvPicPr>
          <p:cNvPr id="15365" name="Picture 2" descr="F:\Kvant\Veda pre zivot\15\nevid.pole.jpg">
            <a:extLst>
              <a:ext uri="{FF2B5EF4-FFF2-40B4-BE49-F238E27FC236}">
                <a16:creationId xmlns:a16="http://schemas.microsoft.com/office/drawing/2014/main" id="{89CF304B-1C9F-BAF9-6236-5F83F45BF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1858963"/>
            <a:ext cx="4357688"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D77F60D-8606-65F1-820F-D9461B86629D}"/>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6" name="Obdélník 5">
            <a:extLst>
              <a:ext uri="{FF2B5EF4-FFF2-40B4-BE49-F238E27FC236}">
                <a16:creationId xmlns:a16="http://schemas.microsoft.com/office/drawing/2014/main" id="{9142C0A5-E72D-FCDB-B522-C57E281C0E26}"/>
              </a:ext>
            </a:extLst>
          </p:cNvPr>
          <p:cNvSpPr/>
          <p:nvPr/>
        </p:nvSpPr>
        <p:spPr>
          <a:xfrm>
            <a:off x="1643063" y="642938"/>
            <a:ext cx="6357937" cy="584200"/>
          </a:xfrm>
          <a:prstGeom prst="rect">
            <a:avLst/>
          </a:prstGeom>
        </p:spPr>
        <p:txBody>
          <a:bodyPr>
            <a:spAutoFit/>
          </a:bodyPr>
          <a:lstStyle/>
          <a:p>
            <a:pPr algn="ctr">
              <a:defRPr/>
            </a:pPr>
            <a:r>
              <a:rPr lang="sk-SK" sz="3200" b="1" dirty="0">
                <a:solidFill>
                  <a:schemeClr val="accent4">
                    <a:lumMod val="75000"/>
                  </a:schemeClr>
                </a:solidFill>
                <a:latin typeface="Arial" charset="0"/>
              </a:rPr>
              <a:t>Snímače pohybu  PIR detektory</a:t>
            </a:r>
            <a:endParaRPr lang="sk-SK" sz="3200" b="1" dirty="0">
              <a:solidFill>
                <a:schemeClr val="accent4">
                  <a:lumMod val="75000"/>
                </a:schemeClr>
              </a:solidFill>
              <a:cs typeface="Arial" pitchFamily="34" charset="0"/>
            </a:endParaRPr>
          </a:p>
        </p:txBody>
      </p:sp>
      <p:pic>
        <p:nvPicPr>
          <p:cNvPr id="24580" name="Picture 4" descr="F:\Kvant\Veda pre zivot\15\PIR.jpg">
            <a:extLst>
              <a:ext uri="{FF2B5EF4-FFF2-40B4-BE49-F238E27FC236}">
                <a16:creationId xmlns:a16="http://schemas.microsoft.com/office/drawing/2014/main" id="{4EC53ECC-CA1D-A97A-058B-4549FEE6694F}"/>
              </a:ext>
            </a:extLst>
          </p:cNvPr>
          <p:cNvPicPr>
            <a:picLocks noChangeAspect="1" noChangeArrowheads="1"/>
          </p:cNvPicPr>
          <p:nvPr/>
        </p:nvPicPr>
        <p:blipFill>
          <a:blip r:embed="rId2"/>
          <a:srcRect l="1873" t="13148" b="1736"/>
          <a:stretch>
            <a:fillRect/>
          </a:stretch>
        </p:blipFill>
        <p:spPr bwMode="auto">
          <a:xfrm>
            <a:off x="1116013" y="1879600"/>
            <a:ext cx="7097712"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9B215E9-C30C-6F2E-9B83-26577E7E3C70}"/>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6" name="Obdélník 5">
            <a:extLst>
              <a:ext uri="{FF2B5EF4-FFF2-40B4-BE49-F238E27FC236}">
                <a16:creationId xmlns:a16="http://schemas.microsoft.com/office/drawing/2014/main" id="{FCC76807-95F0-6136-40BF-B290D6AEF64E}"/>
              </a:ext>
            </a:extLst>
          </p:cNvPr>
          <p:cNvSpPr/>
          <p:nvPr/>
        </p:nvSpPr>
        <p:spPr>
          <a:xfrm>
            <a:off x="1643063" y="642938"/>
            <a:ext cx="6357937" cy="584200"/>
          </a:xfrm>
          <a:prstGeom prst="rect">
            <a:avLst/>
          </a:prstGeom>
        </p:spPr>
        <p:txBody>
          <a:bodyPr>
            <a:spAutoFit/>
          </a:bodyPr>
          <a:lstStyle/>
          <a:p>
            <a:pPr algn="ctr">
              <a:defRPr/>
            </a:pPr>
            <a:r>
              <a:rPr lang="sk-SK" sz="3200" b="1" dirty="0">
                <a:solidFill>
                  <a:schemeClr val="accent4">
                    <a:lumMod val="75000"/>
                  </a:schemeClr>
                </a:solidFill>
                <a:latin typeface="Arial" charset="0"/>
              </a:rPr>
              <a:t>Detektor dymu</a:t>
            </a:r>
            <a:endParaRPr lang="sk-SK" sz="3200" b="1" dirty="0">
              <a:solidFill>
                <a:schemeClr val="accent4">
                  <a:lumMod val="75000"/>
                </a:schemeClr>
              </a:solidFill>
              <a:cs typeface="Arial" pitchFamily="34" charset="0"/>
            </a:endParaRPr>
          </a:p>
        </p:txBody>
      </p:sp>
      <p:pic>
        <p:nvPicPr>
          <p:cNvPr id="17412" name="Picture 2" descr="F:\Kvant\Veda pre zivot\15\text2.jpg">
            <a:extLst>
              <a:ext uri="{FF2B5EF4-FFF2-40B4-BE49-F238E27FC236}">
                <a16:creationId xmlns:a16="http://schemas.microsoft.com/office/drawing/2014/main" id="{90FDA652-4848-2046-89EF-868A42211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628775"/>
            <a:ext cx="34067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F:\Kvant\Veda pre zivot\15\dym.jpg">
            <a:extLst>
              <a:ext uri="{FF2B5EF4-FFF2-40B4-BE49-F238E27FC236}">
                <a16:creationId xmlns:a16="http://schemas.microsoft.com/office/drawing/2014/main" id="{DFF7F87F-3C5F-7B47-52CD-4A86F8E7A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2357438"/>
            <a:ext cx="3214687"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417E5F6-FA29-C21F-41DC-3C00BB3F730C}"/>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6" name="Obdélník 5">
            <a:extLst>
              <a:ext uri="{FF2B5EF4-FFF2-40B4-BE49-F238E27FC236}">
                <a16:creationId xmlns:a16="http://schemas.microsoft.com/office/drawing/2014/main" id="{880A3A2E-B222-7511-E8E7-C129C15ED795}"/>
              </a:ext>
            </a:extLst>
          </p:cNvPr>
          <p:cNvSpPr/>
          <p:nvPr/>
        </p:nvSpPr>
        <p:spPr>
          <a:xfrm>
            <a:off x="1643063" y="642938"/>
            <a:ext cx="6357937" cy="584200"/>
          </a:xfrm>
          <a:prstGeom prst="rect">
            <a:avLst/>
          </a:prstGeom>
        </p:spPr>
        <p:txBody>
          <a:bodyPr>
            <a:spAutoFit/>
          </a:bodyPr>
          <a:lstStyle/>
          <a:p>
            <a:pPr algn="ctr">
              <a:defRPr/>
            </a:pPr>
            <a:r>
              <a:rPr lang="sk-SK" sz="3200" b="1" dirty="0">
                <a:solidFill>
                  <a:schemeClr val="accent4">
                    <a:lumMod val="75000"/>
                  </a:schemeClr>
                </a:solidFill>
                <a:latin typeface="Arial" charset="0"/>
              </a:rPr>
              <a:t>Prúdové poistky – ističe</a:t>
            </a:r>
            <a:endParaRPr lang="sk-SK" sz="3200" b="1" dirty="0">
              <a:solidFill>
                <a:schemeClr val="accent4">
                  <a:lumMod val="75000"/>
                </a:schemeClr>
              </a:solidFill>
              <a:cs typeface="Arial" pitchFamily="34" charset="0"/>
            </a:endParaRPr>
          </a:p>
        </p:txBody>
      </p:sp>
      <p:pic>
        <p:nvPicPr>
          <p:cNvPr id="18436" name="Picture 3" descr="F:\Kvant\Veda pre zivot\15\text3.jpg">
            <a:extLst>
              <a:ext uri="{FF2B5EF4-FFF2-40B4-BE49-F238E27FC236}">
                <a16:creationId xmlns:a16="http://schemas.microsoft.com/office/drawing/2014/main" id="{1C35BB6C-46E5-DBC5-2233-B61AB3FD2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844675"/>
            <a:ext cx="57372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F:\Kvant\Veda pre zivot\15\prud.ist.jpg">
            <a:extLst>
              <a:ext uri="{FF2B5EF4-FFF2-40B4-BE49-F238E27FC236}">
                <a16:creationId xmlns:a16="http://schemas.microsoft.com/office/drawing/2014/main" id="{2D9BA956-72AC-7B3B-7975-241213EAE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4939">
            <a:off x="6580188" y="3559175"/>
            <a:ext cx="19812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E64A326-4012-AD41-05A8-581E31FFB687}"/>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6" name="Obdélník 5">
            <a:extLst>
              <a:ext uri="{FF2B5EF4-FFF2-40B4-BE49-F238E27FC236}">
                <a16:creationId xmlns:a16="http://schemas.microsoft.com/office/drawing/2014/main" id="{74058083-AEA9-B664-5A06-D187CEABA3AA}"/>
              </a:ext>
            </a:extLst>
          </p:cNvPr>
          <p:cNvSpPr/>
          <p:nvPr/>
        </p:nvSpPr>
        <p:spPr>
          <a:xfrm>
            <a:off x="1643063" y="642938"/>
            <a:ext cx="6357937" cy="584200"/>
          </a:xfrm>
          <a:prstGeom prst="rect">
            <a:avLst/>
          </a:prstGeom>
        </p:spPr>
        <p:txBody>
          <a:bodyPr>
            <a:spAutoFit/>
          </a:bodyPr>
          <a:lstStyle/>
          <a:p>
            <a:pPr algn="ctr">
              <a:defRPr/>
            </a:pPr>
            <a:r>
              <a:rPr lang="sk-SK" sz="3200" b="1" dirty="0">
                <a:solidFill>
                  <a:schemeClr val="accent4">
                    <a:lumMod val="75000"/>
                  </a:schemeClr>
                </a:solidFill>
                <a:latin typeface="Arial" charset="0"/>
              </a:rPr>
              <a:t>Čítačky čiarových kódov</a:t>
            </a:r>
            <a:endParaRPr lang="sk-SK" sz="3200" b="1" dirty="0">
              <a:solidFill>
                <a:schemeClr val="accent4">
                  <a:lumMod val="75000"/>
                </a:schemeClr>
              </a:solidFill>
              <a:cs typeface="Arial" pitchFamily="34" charset="0"/>
            </a:endParaRPr>
          </a:p>
        </p:txBody>
      </p:sp>
      <p:pic>
        <p:nvPicPr>
          <p:cNvPr id="19460" name="Picture 3" descr="F:\Kvant\Veda pre zivot\15\citacka.jpg">
            <a:extLst>
              <a:ext uri="{FF2B5EF4-FFF2-40B4-BE49-F238E27FC236}">
                <a16:creationId xmlns:a16="http://schemas.microsoft.com/office/drawing/2014/main" id="{265A8DB1-59A2-94AD-BF0F-3A2C57266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05" t="3535" r="841" b="2097"/>
          <a:stretch>
            <a:fillRect/>
          </a:stretch>
        </p:blipFill>
        <p:spPr bwMode="auto">
          <a:xfrm>
            <a:off x="1143000" y="1571625"/>
            <a:ext cx="6929438"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00AC826-D4D7-5E9E-1B95-6AE99B7BE886}"/>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6" name="Obdélník 5">
            <a:extLst>
              <a:ext uri="{FF2B5EF4-FFF2-40B4-BE49-F238E27FC236}">
                <a16:creationId xmlns:a16="http://schemas.microsoft.com/office/drawing/2014/main" id="{103D3B2D-BB31-097E-6B3E-D795E7946285}"/>
              </a:ext>
            </a:extLst>
          </p:cNvPr>
          <p:cNvSpPr/>
          <p:nvPr/>
        </p:nvSpPr>
        <p:spPr>
          <a:xfrm>
            <a:off x="1643063" y="642938"/>
            <a:ext cx="6357937" cy="584200"/>
          </a:xfrm>
          <a:prstGeom prst="rect">
            <a:avLst/>
          </a:prstGeom>
        </p:spPr>
        <p:txBody>
          <a:bodyPr>
            <a:spAutoFit/>
          </a:bodyPr>
          <a:lstStyle/>
          <a:p>
            <a:pPr algn="ctr">
              <a:defRPr/>
            </a:pPr>
            <a:r>
              <a:rPr lang="sk-SK" sz="3200" b="1" dirty="0">
                <a:solidFill>
                  <a:schemeClr val="accent4">
                    <a:lumMod val="75000"/>
                  </a:schemeClr>
                </a:solidFill>
                <a:latin typeface="Arial" charset="0"/>
              </a:rPr>
              <a:t>Robotický vysávač</a:t>
            </a:r>
            <a:endParaRPr lang="sk-SK" sz="3200" b="1" dirty="0">
              <a:solidFill>
                <a:schemeClr val="accent4">
                  <a:lumMod val="75000"/>
                </a:schemeClr>
              </a:solidFill>
              <a:cs typeface="Arial" pitchFamily="34" charset="0"/>
            </a:endParaRPr>
          </a:p>
        </p:txBody>
      </p:sp>
      <p:pic>
        <p:nvPicPr>
          <p:cNvPr id="20484" name="Picture 2" descr="F:\Kvant\Veda pre zivot\15\text5.jpg">
            <a:extLst>
              <a:ext uri="{FF2B5EF4-FFF2-40B4-BE49-F238E27FC236}">
                <a16:creationId xmlns:a16="http://schemas.microsoft.com/office/drawing/2014/main" id="{797FCA36-6CD7-A6B4-38E8-9808BB0E1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08" t="2625" r="684" b="10735"/>
          <a:stretch>
            <a:fillRect/>
          </a:stretch>
        </p:blipFill>
        <p:spPr bwMode="auto">
          <a:xfrm>
            <a:off x="1187450" y="1735138"/>
            <a:ext cx="3783013"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descr="F:\Kvant\Veda pre zivot\15\vysav.jpg">
            <a:extLst>
              <a:ext uri="{FF2B5EF4-FFF2-40B4-BE49-F238E27FC236}">
                <a16:creationId xmlns:a16="http://schemas.microsoft.com/office/drawing/2014/main" id="{11F3D217-4885-824F-1280-A721721C5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0685">
            <a:off x="5667375" y="2468563"/>
            <a:ext cx="236061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1FBE525D-0E14-B265-C7EC-56128CF8DBA8}"/>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3074" name="Obdélník 3">
            <a:extLst>
              <a:ext uri="{FF2B5EF4-FFF2-40B4-BE49-F238E27FC236}">
                <a16:creationId xmlns:a16="http://schemas.microsoft.com/office/drawing/2014/main" id="{2F9B7F08-00A2-A3DA-6069-A66986741470}"/>
              </a:ext>
            </a:extLst>
          </p:cNvPr>
          <p:cNvSpPr>
            <a:spLocks noChangeArrowheads="1"/>
          </p:cNvSpPr>
          <p:nvPr/>
        </p:nvSpPr>
        <p:spPr bwMode="auto">
          <a:xfrm>
            <a:off x="1571625" y="571500"/>
            <a:ext cx="6500813" cy="584200"/>
          </a:xfrm>
          <a:prstGeom prst="rect">
            <a:avLst/>
          </a:prstGeom>
          <a:noFill/>
          <a:ln w="9525">
            <a:noFill/>
            <a:miter lim="800000"/>
            <a:headEnd/>
            <a:tailEnd/>
          </a:ln>
        </p:spPr>
        <p:txBody>
          <a:bodyPr>
            <a:spAutoFit/>
          </a:bodyPr>
          <a:lstStyle/>
          <a:p>
            <a:pPr>
              <a:defRPr/>
            </a:pPr>
            <a:r>
              <a:rPr lang="sk-SK" sz="3200" b="1" dirty="0">
                <a:solidFill>
                  <a:schemeClr val="accent4">
                    <a:lumMod val="75000"/>
                  </a:schemeClr>
                </a:solidFill>
                <a:latin typeface="Arial" charset="0"/>
                <a:cs typeface="Arial" charset="0"/>
              </a:rPr>
              <a:t>Sluch a meranie intenzity zvuku</a:t>
            </a:r>
          </a:p>
        </p:txBody>
      </p:sp>
      <p:sp>
        <p:nvSpPr>
          <p:cNvPr id="3076" name="Obdélník 5">
            <a:extLst>
              <a:ext uri="{FF2B5EF4-FFF2-40B4-BE49-F238E27FC236}">
                <a16:creationId xmlns:a16="http://schemas.microsoft.com/office/drawing/2014/main" id="{3505A680-B869-1EFA-8095-87E495F58D32}"/>
              </a:ext>
            </a:extLst>
          </p:cNvPr>
          <p:cNvSpPr>
            <a:spLocks noChangeArrowheads="1"/>
          </p:cNvSpPr>
          <p:nvPr/>
        </p:nvSpPr>
        <p:spPr bwMode="auto">
          <a:xfrm>
            <a:off x="3643313" y="1428750"/>
            <a:ext cx="492918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chemeClr val="bg1"/>
                </a:solidFill>
                <a:cs typeface="Arial" panose="020B0604020202020204" pitchFamily="34" charset="0"/>
              </a:rPr>
              <a:t>Významné postavenie medzi mechanoreceptormi majú receptory na vnímanie zvukových mechanických vĺn šíriacich sa vzduchom alebo vodou. Sú základom sluchových orgánov a okrem orientácie v prostredí slúžia aj ako prostriedok komunikácie. Podnetom pre sluch sú zvukové vlny, t.j. pozdĺžne kmitanie molekúl vzduchu. Sluchom sme schopní rozoznať zvuky a tóny, ich intenzitu, výšku, zafarbenie, smer odkiaľ prichádzajú. Človek počuje a rozlišuje pri strednej hlasitosti tóny od kmitočtu (frekvencie) 16 Hz asi do 20 000 Hz. Maximálna citlivosť sluchu je pre tóny 1000-3000</a:t>
            </a:r>
          </a:p>
        </p:txBody>
      </p:sp>
      <p:pic>
        <p:nvPicPr>
          <p:cNvPr id="3077" name="Picture 4">
            <a:extLst>
              <a:ext uri="{FF2B5EF4-FFF2-40B4-BE49-F238E27FC236}">
                <a16:creationId xmlns:a16="http://schemas.microsoft.com/office/drawing/2014/main" id="{63B92EBE-1D69-0AD0-CBB8-C25DF0381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714500"/>
            <a:ext cx="2649537"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23EC736-FDAD-359E-6A77-BD89AE122358}"/>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6" name="Obdélník 5">
            <a:extLst>
              <a:ext uri="{FF2B5EF4-FFF2-40B4-BE49-F238E27FC236}">
                <a16:creationId xmlns:a16="http://schemas.microsoft.com/office/drawing/2014/main" id="{105DB0F7-A786-2972-62EB-31BDE5773F24}"/>
              </a:ext>
            </a:extLst>
          </p:cNvPr>
          <p:cNvSpPr/>
          <p:nvPr/>
        </p:nvSpPr>
        <p:spPr>
          <a:xfrm>
            <a:off x="1643063" y="642938"/>
            <a:ext cx="6357937" cy="1077912"/>
          </a:xfrm>
          <a:prstGeom prst="rect">
            <a:avLst/>
          </a:prstGeom>
        </p:spPr>
        <p:txBody>
          <a:bodyPr>
            <a:spAutoFit/>
          </a:bodyPr>
          <a:lstStyle/>
          <a:p>
            <a:pPr algn="ctr">
              <a:defRPr/>
            </a:pPr>
            <a:r>
              <a:rPr lang="sk-SK" sz="3200" b="1" dirty="0">
                <a:solidFill>
                  <a:schemeClr val="accent4">
                    <a:lumMod val="75000"/>
                  </a:schemeClr>
                </a:solidFill>
                <a:latin typeface="Arial" charset="0"/>
              </a:rPr>
              <a:t>Obrázkový</a:t>
            </a:r>
            <a:r>
              <a:rPr lang="sk-SK" sz="3200" b="1" dirty="0">
                <a:latin typeface="Arial" charset="0"/>
              </a:rPr>
              <a:t> </a:t>
            </a:r>
            <a:r>
              <a:rPr lang="sk-SK" sz="3200" b="1" dirty="0">
                <a:solidFill>
                  <a:schemeClr val="accent4">
                    <a:lumMod val="75000"/>
                  </a:schemeClr>
                </a:solidFill>
                <a:latin typeface="Arial" charset="0"/>
              </a:rPr>
              <a:t>senzor</a:t>
            </a:r>
          </a:p>
          <a:p>
            <a:pPr algn="ctr">
              <a:defRPr/>
            </a:pPr>
            <a:endParaRPr lang="sk-SK" sz="3200" b="1" dirty="0">
              <a:solidFill>
                <a:srgbClr val="8064A2">
                  <a:lumMod val="75000"/>
                </a:srgbClr>
              </a:solidFill>
              <a:cs typeface="Arial" pitchFamily="34" charset="0"/>
            </a:endParaRPr>
          </a:p>
        </p:txBody>
      </p:sp>
      <p:sp>
        <p:nvSpPr>
          <p:cNvPr id="21508" name="Obdélník 6">
            <a:extLst>
              <a:ext uri="{FF2B5EF4-FFF2-40B4-BE49-F238E27FC236}">
                <a16:creationId xmlns:a16="http://schemas.microsoft.com/office/drawing/2014/main" id="{2AB592BF-A083-D247-DD19-EF32A43FC50D}"/>
              </a:ext>
            </a:extLst>
          </p:cNvPr>
          <p:cNvSpPr>
            <a:spLocks noChangeArrowheads="1"/>
          </p:cNvSpPr>
          <p:nvPr/>
        </p:nvSpPr>
        <p:spPr bwMode="auto">
          <a:xfrm>
            <a:off x="1143000" y="1428750"/>
            <a:ext cx="4572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400">
                <a:solidFill>
                  <a:schemeClr val="bg1"/>
                </a:solidFill>
              </a:rPr>
              <a:t>Ide o senzory, ktoré dokážu premeniť svetelné žiarenie na elektrickú energiu. Najčastejšie sa využívajú v digitálnych kamerách, kde tvoria pole jednotlivých zachytávačov a meničov svetla. Ide o CCD alebo CMOS senzory, tiež spoločne nazývané ako senzory s aktívnymi pixlami.</a:t>
            </a:r>
          </a:p>
        </p:txBody>
      </p:sp>
      <p:pic>
        <p:nvPicPr>
          <p:cNvPr id="21509" name="Picture 2" descr="F:\Kvant\Veda pre zivot\15\ccd.jpg">
            <a:extLst>
              <a:ext uri="{FF2B5EF4-FFF2-40B4-BE49-F238E27FC236}">
                <a16:creationId xmlns:a16="http://schemas.microsoft.com/office/drawing/2014/main" id="{A4528A93-A32E-60EC-1C56-8644A24E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2071688"/>
            <a:ext cx="245745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D8F8DAEF-C283-7767-E3BA-FEEE13132D86}"/>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6" name="Obdélník 5">
            <a:extLst>
              <a:ext uri="{FF2B5EF4-FFF2-40B4-BE49-F238E27FC236}">
                <a16:creationId xmlns:a16="http://schemas.microsoft.com/office/drawing/2014/main" id="{38F7513E-3883-AC57-A835-573BFCDB2718}"/>
              </a:ext>
            </a:extLst>
          </p:cNvPr>
          <p:cNvSpPr/>
          <p:nvPr/>
        </p:nvSpPr>
        <p:spPr>
          <a:xfrm>
            <a:off x="1643063" y="642938"/>
            <a:ext cx="6357937" cy="1077912"/>
          </a:xfrm>
          <a:prstGeom prst="rect">
            <a:avLst/>
          </a:prstGeom>
        </p:spPr>
        <p:txBody>
          <a:bodyPr>
            <a:spAutoFit/>
          </a:bodyPr>
          <a:lstStyle/>
          <a:p>
            <a:pPr algn="ctr">
              <a:defRPr/>
            </a:pPr>
            <a:r>
              <a:rPr lang="sk-SK" sz="3200" b="1" dirty="0">
                <a:solidFill>
                  <a:schemeClr val="accent4">
                    <a:lumMod val="75000"/>
                  </a:schemeClr>
                </a:solidFill>
                <a:latin typeface="Arial" charset="0"/>
              </a:rPr>
              <a:t>Obrázkový</a:t>
            </a:r>
            <a:r>
              <a:rPr lang="sk-SK" sz="3200" b="1" dirty="0">
                <a:latin typeface="Arial" charset="0"/>
              </a:rPr>
              <a:t> </a:t>
            </a:r>
            <a:r>
              <a:rPr lang="sk-SK" sz="3200" b="1" dirty="0">
                <a:solidFill>
                  <a:schemeClr val="accent4">
                    <a:lumMod val="75000"/>
                  </a:schemeClr>
                </a:solidFill>
                <a:latin typeface="Arial" charset="0"/>
              </a:rPr>
              <a:t>senzor</a:t>
            </a:r>
          </a:p>
          <a:p>
            <a:pPr algn="ctr">
              <a:defRPr/>
            </a:pPr>
            <a:endParaRPr lang="sk-SK" sz="3200" b="1" dirty="0">
              <a:solidFill>
                <a:srgbClr val="8064A2">
                  <a:lumMod val="75000"/>
                </a:srgbClr>
              </a:solidFill>
              <a:cs typeface="Arial" pitchFamily="34" charset="0"/>
            </a:endParaRPr>
          </a:p>
        </p:txBody>
      </p:sp>
      <p:sp>
        <p:nvSpPr>
          <p:cNvPr id="22532" name="Obdélník 7">
            <a:extLst>
              <a:ext uri="{FF2B5EF4-FFF2-40B4-BE49-F238E27FC236}">
                <a16:creationId xmlns:a16="http://schemas.microsoft.com/office/drawing/2014/main" id="{A5D93B06-CB37-5A6C-AFB9-9C20B2D30946}"/>
              </a:ext>
            </a:extLst>
          </p:cNvPr>
          <p:cNvSpPr>
            <a:spLocks noChangeArrowheads="1"/>
          </p:cNvSpPr>
          <p:nvPr/>
        </p:nvSpPr>
        <p:spPr bwMode="auto">
          <a:xfrm>
            <a:off x="1042988" y="1412875"/>
            <a:ext cx="45720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chemeClr val="bg1"/>
                </a:solidFill>
              </a:rPr>
              <a:t>Tri základné typy senzorov, ich rozdelenie je na základe mechanizmu rozlišovania farieb:</a:t>
            </a:r>
          </a:p>
          <a:p>
            <a:pPr eaLnBrk="1" hangingPunct="1">
              <a:buFontTx/>
              <a:buBlip>
                <a:blip r:embed="rId2"/>
              </a:buBlip>
            </a:pPr>
            <a:r>
              <a:rPr lang="sk-SK" altLang="sk-SK" sz="2000">
                <a:solidFill>
                  <a:schemeClr val="bg1"/>
                </a:solidFill>
              </a:rPr>
              <a:t>Bayerov senzor prepúšťa zelené, modré a červené svetlo na vybrané pixle, čím vytvára previazanú mriežku citlivú na dané farby.</a:t>
            </a:r>
          </a:p>
          <a:p>
            <a:pPr eaLnBrk="1" hangingPunct="1">
              <a:buFontTx/>
              <a:buBlip>
                <a:blip r:embed="rId2"/>
              </a:buBlip>
            </a:pPr>
            <a:r>
              <a:rPr lang="sk-SK" altLang="sk-SK" sz="2000">
                <a:solidFill>
                  <a:schemeClr val="bg1"/>
                </a:solidFill>
              </a:rPr>
              <a:t>Senzor X3 má pole senzorov, kde každý pixel obsahuje tri vrstvy senzorov citlivých na dané svetlo</a:t>
            </a:r>
          </a:p>
          <a:p>
            <a:pPr eaLnBrk="1" hangingPunct="1">
              <a:buFontTx/>
              <a:buBlip>
                <a:blip r:embed="rId2"/>
              </a:buBlip>
            </a:pPr>
            <a:r>
              <a:rPr lang="sk-SK" altLang="sk-SK" sz="2000">
                <a:solidFill>
                  <a:schemeClr val="bg1"/>
                </a:solidFill>
              </a:rPr>
              <a:t>Senzor 3CCD obsahuje tri nezávislé senzory zachytávajúce danú vlnovú dĺžku svetla. Dopadajúce svetlo sa rozdeľuje na zložky pomocou hranola.</a:t>
            </a:r>
          </a:p>
        </p:txBody>
      </p:sp>
      <p:pic>
        <p:nvPicPr>
          <p:cNvPr id="22533" name="Picture 3" descr="F:\Kvant\Veda pre zivot\15\ccd2.jpg">
            <a:extLst>
              <a:ext uri="{FF2B5EF4-FFF2-40B4-BE49-F238E27FC236}">
                <a16:creationId xmlns:a16="http://schemas.microsoft.com/office/drawing/2014/main" id="{73CD8E78-B4F2-4F80-3380-F00A06909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6325">
            <a:off x="6121400" y="3919538"/>
            <a:ext cx="22955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Kvant\Veda pre zivot\15\all.jpg">
            <a:extLst>
              <a:ext uri="{FF2B5EF4-FFF2-40B4-BE49-F238E27FC236}">
                <a16:creationId xmlns:a16="http://schemas.microsoft.com/office/drawing/2014/main" id="{625BCAE0-28AB-0BD2-65FF-022A9FC08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0">
            <a:off x="1073150" y="501650"/>
            <a:ext cx="7143750"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12B6AB64-F712-B6A5-BD39-0A1DA8CE9D63}"/>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3074" name="Obdélník 3">
            <a:extLst>
              <a:ext uri="{FF2B5EF4-FFF2-40B4-BE49-F238E27FC236}">
                <a16:creationId xmlns:a16="http://schemas.microsoft.com/office/drawing/2014/main" id="{2573A754-B309-4560-F05D-554C46919208}"/>
              </a:ext>
            </a:extLst>
          </p:cNvPr>
          <p:cNvSpPr>
            <a:spLocks noChangeArrowheads="1"/>
          </p:cNvSpPr>
          <p:nvPr/>
        </p:nvSpPr>
        <p:spPr bwMode="auto">
          <a:xfrm>
            <a:off x="1571625" y="571500"/>
            <a:ext cx="6500813" cy="584200"/>
          </a:xfrm>
          <a:prstGeom prst="rect">
            <a:avLst/>
          </a:prstGeom>
          <a:noFill/>
          <a:ln w="9525">
            <a:noFill/>
            <a:miter lim="800000"/>
            <a:headEnd/>
            <a:tailEnd/>
          </a:ln>
        </p:spPr>
        <p:txBody>
          <a:bodyPr>
            <a:spAutoFit/>
          </a:bodyPr>
          <a:lstStyle/>
          <a:p>
            <a:pPr>
              <a:defRPr/>
            </a:pPr>
            <a:r>
              <a:rPr lang="sk-SK" sz="3200" b="1" dirty="0">
                <a:solidFill>
                  <a:schemeClr val="accent4">
                    <a:lumMod val="75000"/>
                  </a:schemeClr>
                </a:solidFill>
                <a:latin typeface="Arial" charset="0"/>
                <a:cs typeface="Arial" charset="0"/>
              </a:rPr>
              <a:t>Sluch a meranie intenzity zvuku</a:t>
            </a:r>
          </a:p>
        </p:txBody>
      </p:sp>
      <p:sp>
        <p:nvSpPr>
          <p:cNvPr id="4100" name="Obdélník 7">
            <a:extLst>
              <a:ext uri="{FF2B5EF4-FFF2-40B4-BE49-F238E27FC236}">
                <a16:creationId xmlns:a16="http://schemas.microsoft.com/office/drawing/2014/main" id="{BBAAE8B2-B558-EC80-14C6-088C5B1DC493}"/>
              </a:ext>
            </a:extLst>
          </p:cNvPr>
          <p:cNvSpPr>
            <a:spLocks noChangeArrowheads="1"/>
          </p:cNvSpPr>
          <p:nvPr/>
        </p:nvSpPr>
        <p:spPr bwMode="auto">
          <a:xfrm>
            <a:off x="684213" y="1557338"/>
            <a:ext cx="792956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400">
                <a:solidFill>
                  <a:schemeClr val="bg1"/>
                </a:solidFill>
                <a:cs typeface="Arial" panose="020B0604020202020204" pitchFamily="34" charset="0"/>
              </a:rPr>
              <a:t>Hz. To, že počujeme je dôsledkom nasledovného procesu: Zvukové vlny rozochvievajú bubienok na konci vonkajšieho zvukovodu. Z neho sa kmity prenesú kostičkami stredného ucha na tekutiny vnútorného ucha, rozvlnenie tekutín rozkmitá membrány Cortiho orgánu v slimáku. Týmto mechanickým podnetom sa podráždia vláskové bunky Cortiho orgánu a tie potom aktivujú dostredivé vlákna sluchového nervu. Sluchové pocity a vnemy vznikajú v spánkovom laloku mozgovej kôry.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EFBBA10B-41C6-7645-BB4C-F9BDDCD20AC4}"/>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4098" name="Obdélník 2">
            <a:extLst>
              <a:ext uri="{FF2B5EF4-FFF2-40B4-BE49-F238E27FC236}">
                <a16:creationId xmlns:a16="http://schemas.microsoft.com/office/drawing/2014/main" id="{86FF1FF6-E9F3-DA58-B3A2-D6A1DA7AA7C5}"/>
              </a:ext>
            </a:extLst>
          </p:cNvPr>
          <p:cNvSpPr>
            <a:spLocks noChangeArrowheads="1"/>
          </p:cNvSpPr>
          <p:nvPr/>
        </p:nvSpPr>
        <p:spPr bwMode="auto">
          <a:xfrm>
            <a:off x="1785938" y="571500"/>
            <a:ext cx="5572125" cy="584200"/>
          </a:xfrm>
          <a:prstGeom prst="rect">
            <a:avLst/>
          </a:prstGeom>
          <a:noFill/>
          <a:ln w="9525">
            <a:noFill/>
            <a:miter lim="800000"/>
            <a:headEnd/>
            <a:tailEnd/>
          </a:ln>
        </p:spPr>
        <p:txBody>
          <a:bodyPr>
            <a:spAutoFit/>
          </a:bodyPr>
          <a:lstStyle/>
          <a:p>
            <a:pPr>
              <a:defRPr/>
            </a:pPr>
            <a:r>
              <a:rPr lang="sk-SK" sz="3200" b="1" dirty="0">
                <a:solidFill>
                  <a:schemeClr val="accent4">
                    <a:lumMod val="75000"/>
                  </a:schemeClr>
                </a:solidFill>
                <a:latin typeface="Arial" charset="0"/>
                <a:cs typeface="Arial" charset="0"/>
              </a:rPr>
              <a:t>Zrak a meranie osvetlenia</a:t>
            </a:r>
          </a:p>
        </p:txBody>
      </p:sp>
      <p:sp>
        <p:nvSpPr>
          <p:cNvPr id="5124" name="Obdélník 7">
            <a:extLst>
              <a:ext uri="{FF2B5EF4-FFF2-40B4-BE49-F238E27FC236}">
                <a16:creationId xmlns:a16="http://schemas.microsoft.com/office/drawing/2014/main" id="{748520E7-31F4-9539-8795-AC8E80B3CE18}"/>
              </a:ext>
            </a:extLst>
          </p:cNvPr>
          <p:cNvSpPr>
            <a:spLocks noChangeArrowheads="1"/>
          </p:cNvSpPr>
          <p:nvPr/>
        </p:nvSpPr>
        <p:spPr bwMode="auto">
          <a:xfrm>
            <a:off x="684213" y="1773238"/>
            <a:ext cx="8001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chemeClr val="bg1"/>
                </a:solidFill>
                <a:cs typeface="Arial" panose="020B0604020202020204" pitchFamily="34" charset="0"/>
              </a:rPr>
              <a:t>Na sietnici sa premieta ostrý, zmenšený a prevrátený obraz pozorovaného predmetu. Oko sa prispôsobuje videniu na rôznu vzdialenosť. Pri pohľade do blízka sa šošovka pružne vyklenie (akomodácia), a tým sa zvýši jej lomivosť. Množstvo svetla vstupujúceho do oka kontroluje pigmentovaná dúhovka, zväčšením alebo zmenšením otvoru v jej strede - zrenica, pôsobí tak ako clona. Na svetle sa zužuje a v šere sa rozširuje. Všetky tieto deje prebiehajú reflexne.</a:t>
            </a:r>
          </a:p>
          <a:p>
            <a:pPr eaLnBrk="1" hangingPunct="1"/>
            <a:r>
              <a:rPr lang="sk-SK" altLang="sk-SK" sz="2000">
                <a:solidFill>
                  <a:schemeClr val="bg1"/>
                </a:solidFill>
                <a:cs typeface="Arial" panose="020B0604020202020204" pitchFamily="34" charset="0"/>
              </a:rPr>
              <a:t>Vlastné svetlocitlivé bunky tyčinky a čapíky sa nachádzajú na zadnej ploche očnej gule v sietnici. Tyčinky sú citlivé na svetlo, čapíky sú nevyhnutné pre farebné videnie. Miestom najostrejšieho videnia je ústredná jamka sietnice - žltá škvrna, v ktorej sú husto nahromadené len čapíky. Mediálne od nej je tzv. slepá škvrna, kde vstupuje do oka zrakový nerv (a s ním cievy) a kde nie sú žiadne svetlocitlivé bunky. Zrakové informácie vedú zrakové nervy do záhlavového laloka mozgovej kôry.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A7BD9747-0A20-9435-5905-488EAA00D218}"/>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4098" name="Obdélník 2">
            <a:extLst>
              <a:ext uri="{FF2B5EF4-FFF2-40B4-BE49-F238E27FC236}">
                <a16:creationId xmlns:a16="http://schemas.microsoft.com/office/drawing/2014/main" id="{C35025C8-B3E7-3A11-90BA-605DA3CF7BE2}"/>
              </a:ext>
            </a:extLst>
          </p:cNvPr>
          <p:cNvSpPr>
            <a:spLocks noChangeArrowheads="1"/>
          </p:cNvSpPr>
          <p:nvPr/>
        </p:nvSpPr>
        <p:spPr bwMode="auto">
          <a:xfrm>
            <a:off x="1785938" y="571500"/>
            <a:ext cx="5572125" cy="584200"/>
          </a:xfrm>
          <a:prstGeom prst="rect">
            <a:avLst/>
          </a:prstGeom>
          <a:noFill/>
          <a:ln w="9525">
            <a:noFill/>
            <a:miter lim="800000"/>
            <a:headEnd/>
            <a:tailEnd/>
          </a:ln>
        </p:spPr>
        <p:txBody>
          <a:bodyPr>
            <a:spAutoFit/>
          </a:bodyPr>
          <a:lstStyle/>
          <a:p>
            <a:pPr>
              <a:defRPr/>
            </a:pPr>
            <a:r>
              <a:rPr lang="sk-SK" sz="3200" b="1" dirty="0">
                <a:solidFill>
                  <a:schemeClr val="accent4">
                    <a:lumMod val="75000"/>
                  </a:schemeClr>
                </a:solidFill>
                <a:latin typeface="Arial" charset="0"/>
                <a:cs typeface="Arial" charset="0"/>
              </a:rPr>
              <a:t>Zrak a meranie osvetlenia</a:t>
            </a:r>
          </a:p>
        </p:txBody>
      </p:sp>
      <p:sp>
        <p:nvSpPr>
          <p:cNvPr id="6148" name="Obdélník 4">
            <a:extLst>
              <a:ext uri="{FF2B5EF4-FFF2-40B4-BE49-F238E27FC236}">
                <a16:creationId xmlns:a16="http://schemas.microsoft.com/office/drawing/2014/main" id="{ADE994C8-0A5E-6BD0-F860-CFBB449514E1}"/>
              </a:ext>
            </a:extLst>
          </p:cNvPr>
          <p:cNvSpPr>
            <a:spLocks noChangeArrowheads="1"/>
          </p:cNvSpPr>
          <p:nvPr/>
        </p:nvSpPr>
        <p:spPr bwMode="auto">
          <a:xfrm>
            <a:off x="3571875" y="1500188"/>
            <a:ext cx="51435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400">
                <a:solidFill>
                  <a:schemeClr val="bg1"/>
                </a:solidFill>
                <a:cs typeface="Arial" panose="020B0604020202020204" pitchFamily="34" charset="0"/>
              </a:rPr>
              <a:t>Receptory schopné vnímať viditeľné svetlo sú fotoreceptory. Podnetom pre zrakový receptor je elektromagnetické vlnenie v rozsahu vlnových dĺžok 360-760 nm. Svetelné lúče prechádzajú najprv zložitou optickou sústavou oka: rohovkou, zvlažovanou vrstvou sĺz, šošovkou, ktorá je obklopená komorovou vodou, a sklovcom. Na rozhraní prostredí sa svetelný lúč láme. </a:t>
            </a:r>
          </a:p>
        </p:txBody>
      </p:sp>
      <p:pic>
        <p:nvPicPr>
          <p:cNvPr id="6149" name="Picture 6" descr="F:\Kvant\Veda pre zivot\15\15Senzor1_4.bmp">
            <a:extLst>
              <a:ext uri="{FF2B5EF4-FFF2-40B4-BE49-F238E27FC236}">
                <a16:creationId xmlns:a16="http://schemas.microsoft.com/office/drawing/2014/main" id="{A89516C6-4386-E9B6-1029-ABD79C19F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714500"/>
            <a:ext cx="2701925"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délník 3">
            <a:extLst>
              <a:ext uri="{FF2B5EF4-FFF2-40B4-BE49-F238E27FC236}">
                <a16:creationId xmlns:a16="http://schemas.microsoft.com/office/drawing/2014/main" id="{448940B2-37BB-5F51-7BE0-9352B59B2D20}"/>
              </a:ext>
            </a:extLst>
          </p:cNvPr>
          <p:cNvSpPr>
            <a:spLocks noChangeArrowheads="1"/>
          </p:cNvSpPr>
          <p:nvPr/>
        </p:nvSpPr>
        <p:spPr bwMode="auto">
          <a:xfrm>
            <a:off x="1071563" y="4857750"/>
            <a:ext cx="735806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chemeClr val="bg1"/>
                </a:solidFill>
              </a:rPr>
              <a:t>Osvetlenie (intenzita svetla) sa meria v luxoch (lx).</a:t>
            </a:r>
            <a:r>
              <a:rPr lang="el-GR" altLang="sk-SK" sz="2000">
                <a:solidFill>
                  <a:schemeClr val="bg1"/>
                </a:solidFill>
              </a:rPr>
              <a:t>Φ </a:t>
            </a:r>
            <a:r>
              <a:rPr lang="sk-SK" altLang="sk-SK" sz="2000">
                <a:solidFill>
                  <a:schemeClr val="bg1"/>
                </a:solidFill>
              </a:rPr>
              <a:t>Meraním svietivosti a osvetlenia sa zaoberá fotometria. Z hľadiska meracích metód ju rozdeľujeme na objektívnu a subjektívnu. Objektívna fotometria určuje svietivosť zdroja meraním luxmetrom, prístrojom, ktorý premieňa energiu svetelnú (osvetlenie) na energiu elektrickú (el. prúd).</a:t>
            </a:r>
          </a:p>
        </p:txBody>
      </p:sp>
      <p:pic>
        <p:nvPicPr>
          <p:cNvPr id="7171" name="Picture 5" descr="F:\Kvant\Veda pre zivot\15\intenz.osvet.bmp">
            <a:extLst>
              <a:ext uri="{FF2B5EF4-FFF2-40B4-BE49-F238E27FC236}">
                <a16:creationId xmlns:a16="http://schemas.microsoft.com/office/drawing/2014/main" id="{CF2981ED-CDD9-99E2-AAAF-7710613F7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77" r="7327" b="7965"/>
          <a:stretch>
            <a:fillRect/>
          </a:stretch>
        </p:blipFill>
        <p:spPr bwMode="auto">
          <a:xfrm>
            <a:off x="1643063" y="857250"/>
            <a:ext cx="5865812"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F168E72D-3050-906E-3214-900F222170C7}"/>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8195" name="Obdélník 3">
            <a:extLst>
              <a:ext uri="{FF2B5EF4-FFF2-40B4-BE49-F238E27FC236}">
                <a16:creationId xmlns:a16="http://schemas.microsoft.com/office/drawing/2014/main" id="{08D59309-D575-747A-A18F-CEB2B1A1E25F}"/>
              </a:ext>
            </a:extLst>
          </p:cNvPr>
          <p:cNvSpPr>
            <a:spLocks noChangeArrowheads="1"/>
          </p:cNvSpPr>
          <p:nvPr/>
        </p:nvSpPr>
        <p:spPr bwMode="auto">
          <a:xfrm>
            <a:off x="1000125" y="1571625"/>
            <a:ext cx="74295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400">
                <a:solidFill>
                  <a:schemeClr val="bg1"/>
                </a:solidFill>
              </a:rPr>
              <a:t>Dalo by sa povedať, že naša ústa sú malým chemickým laboratóriom, vďaka ktorému je naše telo schopné analyzovať chuť potravy, ktorá je kombináciou rôznych chemických látok rozpustených vo vode alebo v slinách. Chuťové receptory sú uložené v chuťových pohárikoch v epiteli ústnej dutiny</a:t>
            </a:r>
            <a:r>
              <a:rPr lang="en-US" altLang="sk-SK" sz="2400">
                <a:solidFill>
                  <a:schemeClr val="bg1"/>
                </a:solidFill>
              </a:rPr>
              <a:t> .</a:t>
            </a:r>
            <a:r>
              <a:rPr lang="sk-SK" altLang="sk-SK" sz="2400">
                <a:solidFill>
                  <a:schemeClr val="bg1"/>
                </a:solidFill>
              </a:rPr>
              <a:t> Tieto receptory sú výrazne citlivé na  štyri základné typy chuťových vnemov: sladkosť, kyslosť, horkosť a slanosť. Vnem, ktorý vieme jednoducho chemicky určiť bližšie je kyslosť a metóda určovania sa nazýva meranie pH vodných roztokov. Chemicky čistá voda má pH = 7, kyseliny (chemické látky, ktorá reagujú kyslo) od 0 do 6, hydroxidy (chemické látky, ktorá reagujú zásadito) od 8 do 14. </a:t>
            </a:r>
          </a:p>
        </p:txBody>
      </p:sp>
      <p:sp>
        <p:nvSpPr>
          <p:cNvPr id="8196" name="Obdélník 7">
            <a:extLst>
              <a:ext uri="{FF2B5EF4-FFF2-40B4-BE49-F238E27FC236}">
                <a16:creationId xmlns:a16="http://schemas.microsoft.com/office/drawing/2014/main" id="{54515F80-F04E-BB65-AE0F-B986DEBF535A}"/>
              </a:ext>
            </a:extLst>
          </p:cNvPr>
          <p:cNvSpPr>
            <a:spLocks noChangeArrowheads="1"/>
          </p:cNvSpPr>
          <p:nvPr/>
        </p:nvSpPr>
        <p:spPr bwMode="auto">
          <a:xfrm>
            <a:off x="1643063" y="642938"/>
            <a:ext cx="6357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k-SK" altLang="sk-SK" sz="3200" b="1">
                <a:solidFill>
                  <a:srgbClr val="604A7B"/>
                </a:solidFill>
                <a:cs typeface="Arial" panose="020B0604020202020204" pitchFamily="34" charset="0"/>
              </a:rPr>
              <a:t>Chuť a meranie pH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F:\Kvant\Veda pre zivot\15\PhStupnica.jpg">
            <a:extLst>
              <a:ext uri="{FF2B5EF4-FFF2-40B4-BE49-F238E27FC236}">
                <a16:creationId xmlns:a16="http://schemas.microsoft.com/office/drawing/2014/main" id="{E4CE2241-F0D3-E2D1-BD43-CAFC198FE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357313"/>
            <a:ext cx="7881937"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FF64446-FEFA-49FD-F950-B2B170BD80BE}"/>
              </a:ext>
            </a:extLst>
          </p:cNvPr>
          <p:cNvSpPr/>
          <p:nvPr/>
        </p:nvSpPr>
        <p:spPr>
          <a:xfrm>
            <a:off x="1143000" y="571500"/>
            <a:ext cx="7072313" cy="642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6" name="Obdélník 5">
            <a:extLst>
              <a:ext uri="{FF2B5EF4-FFF2-40B4-BE49-F238E27FC236}">
                <a16:creationId xmlns:a16="http://schemas.microsoft.com/office/drawing/2014/main" id="{2A6A3A33-B98F-658A-FAB6-2575FC73AE65}"/>
              </a:ext>
            </a:extLst>
          </p:cNvPr>
          <p:cNvSpPr/>
          <p:nvPr/>
        </p:nvSpPr>
        <p:spPr>
          <a:xfrm>
            <a:off x="1643063" y="642938"/>
            <a:ext cx="6357937" cy="584200"/>
          </a:xfrm>
          <a:prstGeom prst="rect">
            <a:avLst/>
          </a:prstGeom>
        </p:spPr>
        <p:txBody>
          <a:bodyPr>
            <a:spAutoFit/>
          </a:bodyPr>
          <a:lstStyle/>
          <a:p>
            <a:pPr algn="ctr">
              <a:defRPr/>
            </a:pPr>
            <a:r>
              <a:rPr lang="sk-SK" sz="3200" b="1" dirty="0">
                <a:solidFill>
                  <a:schemeClr val="accent4">
                    <a:lumMod val="75000"/>
                  </a:schemeClr>
                </a:solidFill>
                <a:latin typeface="Arial" charset="0"/>
              </a:rPr>
              <a:t>Ako policajti merajú rýchlosť</a:t>
            </a:r>
            <a:endParaRPr lang="sk-SK" sz="3200" b="1" dirty="0">
              <a:solidFill>
                <a:schemeClr val="accent4">
                  <a:lumMod val="75000"/>
                </a:schemeClr>
              </a:solidFill>
              <a:cs typeface="Arial" pitchFamily="34" charset="0"/>
            </a:endParaRPr>
          </a:p>
        </p:txBody>
      </p:sp>
      <p:sp>
        <p:nvSpPr>
          <p:cNvPr id="8" name="Obdélník 7">
            <a:extLst>
              <a:ext uri="{FF2B5EF4-FFF2-40B4-BE49-F238E27FC236}">
                <a16:creationId xmlns:a16="http://schemas.microsoft.com/office/drawing/2014/main" id="{8C9B454C-71A9-EAE5-82C6-C3DC32854A83}"/>
              </a:ext>
            </a:extLst>
          </p:cNvPr>
          <p:cNvSpPr/>
          <p:nvPr/>
        </p:nvSpPr>
        <p:spPr>
          <a:xfrm>
            <a:off x="3428992" y="1501835"/>
            <a:ext cx="4572000" cy="5186737"/>
          </a:xfrm>
          <a:prstGeom prst="rect">
            <a:avLst/>
          </a:prstGeom>
          <a:scene3d>
            <a:camera prst="orthographicFront"/>
            <a:lightRig rig="threePt" dir="t"/>
          </a:scene3d>
          <a:sp3d/>
        </p:spPr>
        <p:txBody>
          <a:bodyPr>
            <a:spAutoFit/>
            <a:flatTx/>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sk-SK" sz="2400">
                <a:solidFill>
                  <a:schemeClr val="bg1"/>
                </a:solidFill>
              </a:rPr>
              <a:t>Cestný radar je zariadenie na meranie rýchlosti pomocou Dopplerovho javu s využitím odrážaných rádiových vĺn v mikrovlnnom pásme. Lúč radaru vysielaný parabolickou anténou sa odráža od karosérie prechádzajúcich vozidiel späť k radaru, je zachytený anténou a zosilnený. Spracovaním odrazeného signálu zložitými elektronickými obvodmi je vypočítaná rýchlosť prechádzajúceho vozidla. </a:t>
            </a:r>
          </a:p>
        </p:txBody>
      </p:sp>
      <p:pic>
        <p:nvPicPr>
          <p:cNvPr id="10247" name="Picture 4" descr="F:\Kvant\Veda pre zivot\15\policajtka.jpg">
            <a:extLst>
              <a:ext uri="{FF2B5EF4-FFF2-40B4-BE49-F238E27FC236}">
                <a16:creationId xmlns:a16="http://schemas.microsoft.com/office/drawing/2014/main" id="{D1A7B8B6-73AD-4632-851A-30AEFD0B1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67" t="3804" r="3651" b="1099"/>
          <a:stretch>
            <a:fillRect/>
          </a:stretch>
        </p:blipFill>
        <p:spPr bwMode="auto">
          <a:xfrm rot="-396845">
            <a:off x="928688" y="2143125"/>
            <a:ext cx="200025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1175</Words>
  <Application>Microsoft Office PowerPoint</Application>
  <PresentationFormat>Prezentácia na obrazovke (4:3)</PresentationFormat>
  <Paragraphs>44</Paragraphs>
  <Slides>22</Slides>
  <Notes>0</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22</vt:i4>
      </vt:variant>
    </vt:vector>
  </HeadingPairs>
  <TitlesOfParts>
    <vt:vector size="25" baseType="lpstr">
      <vt:lpstr>Arial</vt:lpstr>
      <vt:lpstr>Calibri</vt:lpstr>
      <vt:lpstr>Motiv sady Office</vt:lpstr>
      <vt:lpstr>15. SENZORIKA</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SENZORIKA</dc:title>
  <dc:creator>barosova</dc:creator>
  <cp:lastModifiedBy>Filip Lukáč</cp:lastModifiedBy>
  <cp:revision>38</cp:revision>
  <dcterms:created xsi:type="dcterms:W3CDTF">2008-08-06T13:21:05Z</dcterms:created>
  <dcterms:modified xsi:type="dcterms:W3CDTF">2025-10-20T07:05:11Z</dcterms:modified>
</cp:coreProperties>
</file>